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108"/>
  </p:notesMasterIdLst>
  <p:sldIdLst>
    <p:sldId id="270" r:id="rId2"/>
    <p:sldId id="485" r:id="rId3"/>
    <p:sldId id="272"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486" r:id="rId38"/>
    <p:sldId id="306" r:id="rId39"/>
    <p:sldId id="487" r:id="rId40"/>
    <p:sldId id="488" r:id="rId41"/>
    <p:sldId id="489" r:id="rId42"/>
    <p:sldId id="490" r:id="rId43"/>
    <p:sldId id="307" r:id="rId44"/>
    <p:sldId id="308" r:id="rId45"/>
    <p:sldId id="309" r:id="rId46"/>
    <p:sldId id="310" r:id="rId47"/>
    <p:sldId id="311" r:id="rId48"/>
    <p:sldId id="491" r:id="rId49"/>
    <p:sldId id="312" r:id="rId50"/>
    <p:sldId id="49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Lst>
  <p:sldSz cx="9144000" cy="6858000" type="screen4x3"/>
  <p:notesSz cx="6858000" cy="9144000"/>
  <p:custDataLst>
    <p:tags r:id="rId10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922" autoAdjust="0"/>
    <p:restoredTop sz="86380" autoAdjust="0"/>
  </p:normalViewPr>
  <p:slideViewPr>
    <p:cSldViewPr>
      <p:cViewPr varScale="1">
        <p:scale>
          <a:sx n="80" d="100"/>
          <a:sy n="80" d="100"/>
        </p:scale>
        <p:origin x="1192" y="176"/>
      </p:cViewPr>
      <p:guideLst>
        <p:guide orient="horz" pos="2160"/>
        <p:guide pos="2880"/>
      </p:guideLst>
    </p:cSldViewPr>
  </p:slideViewPr>
  <p:outlineViewPr>
    <p:cViewPr>
      <p:scale>
        <a:sx n="33" d="100"/>
        <a:sy n="33" d="100"/>
      </p:scale>
      <p:origin x="0" y="0"/>
    </p:cViewPr>
  </p:outlineViewPr>
  <p:notesTextViewPr>
    <p:cViewPr>
      <p:scale>
        <a:sx n="90" d="100"/>
        <a:sy n="9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gs" Target="tags/tag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5/1/19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3</a:t>
            </a:fld>
            <a:endParaRPr lang="en-US"/>
          </a:p>
        </p:txBody>
      </p:sp>
    </p:spTree>
    <p:extLst>
      <p:ext uri="{BB962C8B-B14F-4D97-AF65-F5344CB8AC3E}">
        <p14:creationId xmlns:p14="http://schemas.microsoft.com/office/powerpoint/2010/main" val="855485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73</a:t>
            </a:fld>
            <a:endParaRPr lang="en-US"/>
          </a:p>
        </p:txBody>
      </p:sp>
    </p:spTree>
    <p:extLst>
      <p:ext uri="{BB962C8B-B14F-4D97-AF65-F5344CB8AC3E}">
        <p14:creationId xmlns:p14="http://schemas.microsoft.com/office/powerpoint/2010/main" val="3907020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DO IT BY CLASS AS WELL TO CHECK FOR POSSIBLE ERROR. </a:t>
            </a:r>
          </a:p>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79</a:t>
            </a:fld>
            <a:endParaRPr lang="en-US"/>
          </a:p>
        </p:txBody>
      </p:sp>
    </p:spTree>
    <p:extLst>
      <p:ext uri="{BB962C8B-B14F-4D97-AF65-F5344CB8AC3E}">
        <p14:creationId xmlns:p14="http://schemas.microsoft.com/office/powerpoint/2010/main" val="482874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84</a:t>
            </a:fld>
            <a:endParaRPr lang="en-US"/>
          </a:p>
        </p:txBody>
      </p:sp>
    </p:spTree>
    <p:extLst>
      <p:ext uri="{BB962C8B-B14F-4D97-AF65-F5344CB8AC3E}">
        <p14:creationId xmlns:p14="http://schemas.microsoft.com/office/powerpoint/2010/main" val="3704087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85</a:t>
            </a:fld>
            <a:endParaRPr lang="en-US"/>
          </a:p>
        </p:txBody>
      </p:sp>
    </p:spTree>
    <p:extLst>
      <p:ext uri="{BB962C8B-B14F-4D97-AF65-F5344CB8AC3E}">
        <p14:creationId xmlns:p14="http://schemas.microsoft.com/office/powerpoint/2010/main" val="4107581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86</a:t>
            </a:fld>
            <a:endParaRPr lang="en-US"/>
          </a:p>
        </p:txBody>
      </p:sp>
    </p:spTree>
    <p:extLst>
      <p:ext uri="{BB962C8B-B14F-4D97-AF65-F5344CB8AC3E}">
        <p14:creationId xmlns:p14="http://schemas.microsoft.com/office/powerpoint/2010/main" val="3858994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100</a:t>
            </a:fld>
            <a:endParaRPr lang="en-US"/>
          </a:p>
        </p:txBody>
      </p:sp>
    </p:spTree>
    <p:extLst>
      <p:ext uri="{BB962C8B-B14F-4D97-AF65-F5344CB8AC3E}">
        <p14:creationId xmlns:p14="http://schemas.microsoft.com/office/powerpoint/2010/main" val="4269833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101</a:t>
            </a:fld>
            <a:endParaRPr lang="en-US"/>
          </a:p>
        </p:txBody>
      </p:sp>
    </p:spTree>
    <p:extLst>
      <p:ext uri="{BB962C8B-B14F-4D97-AF65-F5344CB8AC3E}">
        <p14:creationId xmlns:p14="http://schemas.microsoft.com/office/powerpoint/2010/main" val="2849637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105</a:t>
            </a:fld>
            <a:endParaRPr lang="en-US"/>
          </a:p>
        </p:txBody>
      </p:sp>
    </p:spTree>
    <p:extLst>
      <p:ext uri="{BB962C8B-B14F-4D97-AF65-F5344CB8AC3E}">
        <p14:creationId xmlns:p14="http://schemas.microsoft.com/office/powerpoint/2010/main" val="3285305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12</a:t>
            </a:fld>
            <a:endParaRPr lang="en-US"/>
          </a:p>
        </p:txBody>
      </p:sp>
    </p:spTree>
    <p:extLst>
      <p:ext uri="{BB962C8B-B14F-4D97-AF65-F5344CB8AC3E}">
        <p14:creationId xmlns:p14="http://schemas.microsoft.com/office/powerpoint/2010/main" val="3378745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13</a:t>
            </a:fld>
            <a:endParaRPr lang="en-US"/>
          </a:p>
        </p:txBody>
      </p:sp>
    </p:spTree>
    <p:extLst>
      <p:ext uri="{BB962C8B-B14F-4D97-AF65-F5344CB8AC3E}">
        <p14:creationId xmlns:p14="http://schemas.microsoft.com/office/powerpoint/2010/main" val="2237289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18</a:t>
            </a:fld>
            <a:endParaRPr lang="en-US"/>
          </a:p>
        </p:txBody>
      </p:sp>
    </p:spTree>
    <p:extLst>
      <p:ext uri="{BB962C8B-B14F-4D97-AF65-F5344CB8AC3E}">
        <p14:creationId xmlns:p14="http://schemas.microsoft.com/office/powerpoint/2010/main" val="528942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46</a:t>
            </a:fld>
            <a:endParaRPr lang="en-US"/>
          </a:p>
        </p:txBody>
      </p:sp>
    </p:spTree>
    <p:extLst>
      <p:ext uri="{BB962C8B-B14F-4D97-AF65-F5344CB8AC3E}">
        <p14:creationId xmlns:p14="http://schemas.microsoft.com/office/powerpoint/2010/main" val="3670895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47</a:t>
            </a:fld>
            <a:endParaRPr lang="en-US"/>
          </a:p>
        </p:txBody>
      </p:sp>
    </p:spTree>
    <p:extLst>
      <p:ext uri="{BB962C8B-B14F-4D97-AF65-F5344CB8AC3E}">
        <p14:creationId xmlns:p14="http://schemas.microsoft.com/office/powerpoint/2010/main" val="3727727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60</a:t>
            </a:fld>
            <a:endParaRPr lang="en-US"/>
          </a:p>
        </p:txBody>
      </p:sp>
    </p:spTree>
    <p:extLst>
      <p:ext uri="{BB962C8B-B14F-4D97-AF65-F5344CB8AC3E}">
        <p14:creationId xmlns:p14="http://schemas.microsoft.com/office/powerpoint/2010/main" val="2358071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61</a:t>
            </a:fld>
            <a:endParaRPr lang="en-US"/>
          </a:p>
        </p:txBody>
      </p:sp>
    </p:spTree>
    <p:extLst>
      <p:ext uri="{BB962C8B-B14F-4D97-AF65-F5344CB8AC3E}">
        <p14:creationId xmlns:p14="http://schemas.microsoft.com/office/powerpoint/2010/main" val="3018593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62</a:t>
            </a:fld>
            <a:endParaRPr lang="en-US"/>
          </a:p>
        </p:txBody>
      </p:sp>
    </p:spTree>
    <p:extLst>
      <p:ext uri="{BB962C8B-B14F-4D97-AF65-F5344CB8AC3E}">
        <p14:creationId xmlns:p14="http://schemas.microsoft.com/office/powerpoint/2010/main" val="37314223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77724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6"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9.tif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0.tiff"/><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1.tiff"/><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guidetofootball.com/tactics/playing-positions"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bit.ly/trans/stat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6.tiff"/></Relationships>
</file>

<file path=ppt/slides/_rels/slide6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7.tiff"/></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tif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tif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3.tif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tif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tiff"/><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66.tiff"/><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p:txBody>
          <a:bodyPr/>
          <a:lstStyle/>
          <a:p>
            <a:r>
              <a:rPr lang="en-US" dirty="0"/>
              <a:t>Data Transformation and </a:t>
            </a:r>
            <a:br>
              <a:rPr lang="en-US" dirty="0"/>
            </a:br>
            <a:r>
              <a:rPr lang="en-US" dirty="0"/>
              <a:t>the Grammar of Graphics</a:t>
            </a:r>
          </a:p>
        </p:txBody>
      </p:sp>
      <p:sp>
        <p:nvSpPr>
          <p:cNvPr id="22" name="Subtitle 21"/>
          <p:cNvSpPr>
            <a:spLocks noGrp="1"/>
          </p:cNvSpPr>
          <p:nvPr>
            <p:ph type="subTitle" idx="1"/>
          </p:nvPr>
        </p:nvSpPr>
        <p:spPr/>
        <p:txBody>
          <a:bodyPr/>
          <a:lstStyle/>
          <a:p>
            <a:endParaRPr lang="en-US"/>
          </a:p>
        </p:txBody>
      </p:sp>
    </p:spTree>
    <p:extLst>
      <p:ext uri="{BB962C8B-B14F-4D97-AF65-F5344CB8AC3E}">
        <p14:creationId xmlns:p14="http://schemas.microsoft.com/office/powerpoint/2010/main" val="700090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1630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noAutofit/>
          </a:bodyPr>
          <a:lstStyle/>
          <a:p>
            <a:r>
              <a:rPr lang="en-US" dirty="0"/>
              <a:t>EDA | Diamonds</a:t>
            </a:r>
          </a:p>
        </p:txBody>
      </p:sp>
      <p:pic>
        <p:nvPicPr>
          <p:cNvPr id="8" name="Picture 7">
            <a:extLst>
              <a:ext uri="{FF2B5EF4-FFF2-40B4-BE49-F238E27FC236}">
                <a16:creationId xmlns:a16="http://schemas.microsoft.com/office/drawing/2014/main" id="{810E2585-0F00-1241-A409-953A1CF6E12A}"/>
              </a:ext>
            </a:extLst>
          </p:cNvPr>
          <p:cNvPicPr>
            <a:picLocks noChangeAspect="1"/>
          </p:cNvPicPr>
          <p:nvPr/>
        </p:nvPicPr>
        <p:blipFill>
          <a:blip r:embed="rId3"/>
          <a:stretch>
            <a:fillRect/>
          </a:stretch>
        </p:blipFill>
        <p:spPr>
          <a:xfrm>
            <a:off x="4876800" y="1600537"/>
            <a:ext cx="3810000" cy="2732339"/>
          </a:xfrm>
          <a:prstGeom prst="rect">
            <a:avLst/>
          </a:prstGeom>
        </p:spPr>
      </p:pic>
      <p:sp>
        <p:nvSpPr>
          <p:cNvPr id="10" name="TextBox 9">
            <a:extLst>
              <a:ext uri="{FF2B5EF4-FFF2-40B4-BE49-F238E27FC236}">
                <a16:creationId xmlns:a16="http://schemas.microsoft.com/office/drawing/2014/main" id="{6B4DFC3D-97A3-4F4A-8877-FA278C2A12F3}"/>
              </a:ext>
            </a:extLst>
          </p:cNvPr>
          <p:cNvSpPr txBox="1"/>
          <p:nvPr/>
        </p:nvSpPr>
        <p:spPr>
          <a:xfrm>
            <a:off x="457200" y="4953337"/>
            <a:ext cx="3962400" cy="1477328"/>
          </a:xfrm>
          <a:prstGeom prst="rect">
            <a:avLst/>
          </a:prstGeom>
          <a:noFill/>
        </p:spPr>
        <p:txBody>
          <a:bodyPr wrap="square" rtlCol="0">
            <a:noAutofit/>
          </a:bodyPr>
          <a:lstStyle/>
          <a:p>
            <a:r>
              <a:rPr lang="en-US" b="1" dirty="0"/>
              <a:t>We can use regression to actually take out the effect of the carat on the price so we can directly look at cut versus price (after accounting for carat) … </a:t>
            </a:r>
          </a:p>
        </p:txBody>
      </p:sp>
      <p:sp>
        <p:nvSpPr>
          <p:cNvPr id="11" name="TextBox 10">
            <a:extLst>
              <a:ext uri="{FF2B5EF4-FFF2-40B4-BE49-F238E27FC236}">
                <a16:creationId xmlns:a16="http://schemas.microsoft.com/office/drawing/2014/main" id="{EEAA9D4B-B994-064F-8E6C-07D410707BD4}"/>
              </a:ext>
            </a:extLst>
          </p:cNvPr>
          <p:cNvSpPr txBox="1"/>
          <p:nvPr/>
        </p:nvSpPr>
        <p:spPr>
          <a:xfrm>
            <a:off x="457200" y="3276937"/>
            <a:ext cx="3962400" cy="1447463"/>
          </a:xfrm>
          <a:prstGeom prst="rect">
            <a:avLst/>
          </a:prstGeom>
          <a:noFill/>
        </p:spPr>
        <p:txBody>
          <a:bodyPr wrap="square" rtlCol="0">
            <a:noAutofit/>
          </a:bodyPr>
          <a:lstStyle/>
          <a:p>
            <a:r>
              <a:rPr lang="en-US" b="1" dirty="0"/>
              <a:t>It is a little evident here as the yellow (ideal) tends to the top of the plot (higher price) and the purple (fair) tends to the bottom of the plot.</a:t>
            </a:r>
          </a:p>
        </p:txBody>
      </p:sp>
      <p:sp>
        <p:nvSpPr>
          <p:cNvPr id="13" name="TextBox 12">
            <a:extLst>
              <a:ext uri="{FF2B5EF4-FFF2-40B4-BE49-F238E27FC236}">
                <a16:creationId xmlns:a16="http://schemas.microsoft.com/office/drawing/2014/main" id="{5A4FDEA7-86A1-6842-A326-964FC713CDFC}"/>
              </a:ext>
            </a:extLst>
          </p:cNvPr>
          <p:cNvSpPr txBox="1"/>
          <p:nvPr/>
        </p:nvSpPr>
        <p:spPr>
          <a:xfrm>
            <a:off x="457200" y="1600537"/>
            <a:ext cx="4419600" cy="1447463"/>
          </a:xfrm>
          <a:prstGeom prst="rect">
            <a:avLst/>
          </a:prstGeom>
          <a:noFill/>
        </p:spPr>
        <p:txBody>
          <a:bodyPr wrap="square" rtlCol="0">
            <a:noAutofit/>
          </a:bodyPr>
          <a:lstStyle/>
          <a:p>
            <a:r>
              <a:rPr lang="en-US" b="1" dirty="0"/>
              <a:t>Question 4: (Posed in an effort to answer question 1.)</a:t>
            </a:r>
          </a:p>
          <a:p>
            <a:r>
              <a:rPr lang="en-US" b="1" dirty="0"/>
              <a:t>If we account for the carat, will we see what we expect with respect to the cut and price?</a:t>
            </a:r>
          </a:p>
        </p:txBody>
      </p:sp>
    </p:spTree>
    <p:extLst>
      <p:ext uri="{BB962C8B-B14F-4D97-AF65-F5344CB8AC3E}">
        <p14:creationId xmlns:p14="http://schemas.microsoft.com/office/powerpoint/2010/main" val="420635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noAutofit/>
          </a:bodyPr>
          <a:lstStyle/>
          <a:p>
            <a:r>
              <a:rPr lang="en-US" dirty="0"/>
              <a:t>EDA | Diamonds</a:t>
            </a:r>
          </a:p>
        </p:txBody>
      </p:sp>
      <p:sp>
        <p:nvSpPr>
          <p:cNvPr id="3" name="Rectangle 2">
            <a:extLst>
              <a:ext uri="{FF2B5EF4-FFF2-40B4-BE49-F238E27FC236}">
                <a16:creationId xmlns:a16="http://schemas.microsoft.com/office/drawing/2014/main" id="{8EB3A647-5058-BD4E-81F0-F1CD063019A8}"/>
              </a:ext>
            </a:extLst>
          </p:cNvPr>
          <p:cNvSpPr/>
          <p:nvPr/>
        </p:nvSpPr>
        <p:spPr>
          <a:xfrm>
            <a:off x="457200" y="4550349"/>
            <a:ext cx="4419600" cy="954107"/>
          </a:xfrm>
          <a:prstGeom prst="rect">
            <a:avLst/>
          </a:prstGeom>
        </p:spPr>
        <p:txBody>
          <a:bodyPr wrap="square">
            <a:noAutofit/>
          </a:bodyPr>
          <a:lstStyle/>
          <a:p>
            <a:r>
              <a:rPr lang="en-US" sz="1400" dirty="0"/>
              <a:t>diamonds %&gt;% </a:t>
            </a:r>
          </a:p>
          <a:p>
            <a:r>
              <a:rPr lang="en-US" sz="1400" dirty="0"/>
              <a:t>mutate(</a:t>
            </a:r>
            <a:r>
              <a:rPr lang="en-US" sz="1400" dirty="0" err="1"/>
              <a:t>lcarat</a:t>
            </a:r>
            <a:r>
              <a:rPr lang="en-US" sz="1400" dirty="0"/>
              <a:t> = log(carat), </a:t>
            </a:r>
            <a:r>
              <a:rPr lang="en-US" sz="1400" dirty="0" err="1"/>
              <a:t>lprice</a:t>
            </a:r>
            <a:r>
              <a:rPr lang="en-US" sz="1400" dirty="0"/>
              <a:t> = log(price)) %&gt;%</a:t>
            </a:r>
          </a:p>
          <a:p>
            <a:r>
              <a:rPr lang="en-US" sz="1400" dirty="0" err="1"/>
              <a:t>ggplot</a:t>
            </a:r>
            <a:r>
              <a:rPr lang="en-US" sz="1400" dirty="0"/>
              <a:t>(</a:t>
            </a:r>
            <a:r>
              <a:rPr lang="en-US" sz="1400" dirty="0" err="1"/>
              <a:t>aes</a:t>
            </a:r>
            <a:r>
              <a:rPr lang="en-US" sz="1400" dirty="0"/>
              <a:t>(x = </a:t>
            </a:r>
            <a:r>
              <a:rPr lang="en-US" sz="1400" dirty="0" err="1"/>
              <a:t>lcarat</a:t>
            </a:r>
            <a:r>
              <a:rPr lang="en-US" sz="1400" dirty="0"/>
              <a:t>, y = </a:t>
            </a:r>
            <a:r>
              <a:rPr lang="en-US" sz="1400" dirty="0" err="1"/>
              <a:t>lprice</a:t>
            </a:r>
            <a:r>
              <a:rPr lang="en-US" sz="1400" dirty="0"/>
              <a:t>)) + </a:t>
            </a:r>
          </a:p>
          <a:p>
            <a:r>
              <a:rPr lang="en-US" sz="1400" dirty="0" err="1"/>
              <a:t>geom_point</a:t>
            </a:r>
            <a:r>
              <a:rPr lang="en-US" sz="1400" dirty="0"/>
              <a:t>()</a:t>
            </a:r>
          </a:p>
        </p:txBody>
      </p:sp>
      <p:pic>
        <p:nvPicPr>
          <p:cNvPr id="6" name="Picture 5">
            <a:extLst>
              <a:ext uri="{FF2B5EF4-FFF2-40B4-BE49-F238E27FC236}">
                <a16:creationId xmlns:a16="http://schemas.microsoft.com/office/drawing/2014/main" id="{31D025BD-902B-E041-9C39-18CD941D281F}"/>
              </a:ext>
            </a:extLst>
          </p:cNvPr>
          <p:cNvPicPr>
            <a:picLocks noChangeAspect="1"/>
          </p:cNvPicPr>
          <p:nvPr/>
        </p:nvPicPr>
        <p:blipFill>
          <a:blip r:embed="rId3"/>
          <a:stretch>
            <a:fillRect/>
          </a:stretch>
        </p:blipFill>
        <p:spPr>
          <a:xfrm>
            <a:off x="4876801" y="1600536"/>
            <a:ext cx="3810000" cy="3613608"/>
          </a:xfrm>
          <a:prstGeom prst="rect">
            <a:avLst/>
          </a:prstGeom>
        </p:spPr>
      </p:pic>
      <p:sp>
        <p:nvSpPr>
          <p:cNvPr id="11" name="TextBox 10">
            <a:extLst>
              <a:ext uri="{FF2B5EF4-FFF2-40B4-BE49-F238E27FC236}">
                <a16:creationId xmlns:a16="http://schemas.microsoft.com/office/drawing/2014/main" id="{AB459768-29C6-C64B-9D32-6BD6A09065BC}"/>
              </a:ext>
            </a:extLst>
          </p:cNvPr>
          <p:cNvSpPr txBox="1"/>
          <p:nvPr/>
        </p:nvSpPr>
        <p:spPr>
          <a:xfrm>
            <a:off x="457201" y="3175927"/>
            <a:ext cx="4419599" cy="1246495"/>
          </a:xfrm>
          <a:prstGeom prst="rect">
            <a:avLst/>
          </a:prstGeom>
          <a:noFill/>
        </p:spPr>
        <p:txBody>
          <a:bodyPr wrap="square" rtlCol="0">
            <a:noAutofit/>
          </a:bodyPr>
          <a:lstStyle/>
          <a:p>
            <a:r>
              <a:rPr lang="en-US" sz="1400" b="1" dirty="0"/>
              <a:t>We take the log</a:t>
            </a:r>
            <a:r>
              <a:rPr lang="en-US" sz="1400" b="1" dirty="0">
                <a:latin typeface="Arial" panose="020B0604020202020204" pitchFamily="34" charset="0"/>
                <a:cs typeface="Arial" panose="020B0604020202020204" pitchFamily="34" charset="0"/>
              </a:rPr>
              <a:t>—</a:t>
            </a:r>
            <a:r>
              <a:rPr lang="en-US" sz="1400" b="1" dirty="0"/>
              <a:t>log transformation in order to fulfil the assumption of the simple linear regression model (linear relationship between price and carat with equal standard deviation of log(price) conditional on log(carat).</a:t>
            </a:r>
          </a:p>
        </p:txBody>
      </p:sp>
      <p:sp>
        <p:nvSpPr>
          <p:cNvPr id="12" name="TextBox 11">
            <a:extLst>
              <a:ext uri="{FF2B5EF4-FFF2-40B4-BE49-F238E27FC236}">
                <a16:creationId xmlns:a16="http://schemas.microsoft.com/office/drawing/2014/main" id="{614CC4A2-44FD-EE42-9F3C-45CDC4EF9FCE}"/>
              </a:ext>
            </a:extLst>
          </p:cNvPr>
          <p:cNvSpPr txBox="1"/>
          <p:nvPr/>
        </p:nvSpPr>
        <p:spPr>
          <a:xfrm>
            <a:off x="457200" y="5632383"/>
            <a:ext cx="4419600" cy="1124017"/>
          </a:xfrm>
          <a:prstGeom prst="rect">
            <a:avLst/>
          </a:prstGeom>
          <a:noFill/>
        </p:spPr>
        <p:txBody>
          <a:bodyPr wrap="square" rtlCol="0">
            <a:noAutofit/>
          </a:bodyPr>
          <a:lstStyle/>
          <a:p>
            <a:r>
              <a:rPr lang="en-US" sz="1400" b="1" dirty="0"/>
              <a:t>There is an interesting band at log price = 7.4 or so… that would spawn a new question for me… but again … we will stay on question 1 … but we would come back to this question as part of the EDA… </a:t>
            </a:r>
          </a:p>
        </p:txBody>
      </p:sp>
      <p:sp>
        <p:nvSpPr>
          <p:cNvPr id="9" name="TextBox 8">
            <a:extLst>
              <a:ext uri="{FF2B5EF4-FFF2-40B4-BE49-F238E27FC236}">
                <a16:creationId xmlns:a16="http://schemas.microsoft.com/office/drawing/2014/main" id="{5A4FDEA7-86A1-6842-A326-964FC713CDFC}"/>
              </a:ext>
            </a:extLst>
          </p:cNvPr>
          <p:cNvSpPr txBox="1"/>
          <p:nvPr/>
        </p:nvSpPr>
        <p:spPr>
          <a:xfrm>
            <a:off x="457199" y="1600537"/>
            <a:ext cx="4419601" cy="1447463"/>
          </a:xfrm>
          <a:prstGeom prst="rect">
            <a:avLst/>
          </a:prstGeom>
          <a:noFill/>
        </p:spPr>
        <p:txBody>
          <a:bodyPr wrap="square" rtlCol="0">
            <a:noAutofit/>
          </a:bodyPr>
          <a:lstStyle/>
          <a:p>
            <a:r>
              <a:rPr lang="en-US" b="1" dirty="0"/>
              <a:t>Question 4: (Posed in an effort to answer question 1.)</a:t>
            </a:r>
          </a:p>
          <a:p>
            <a:r>
              <a:rPr lang="en-US" b="1" dirty="0"/>
              <a:t>If we account for the carat, will we see what we expect with respect to the cut and price?</a:t>
            </a:r>
          </a:p>
        </p:txBody>
      </p:sp>
    </p:spTree>
    <p:extLst>
      <p:ext uri="{BB962C8B-B14F-4D97-AF65-F5344CB8AC3E}">
        <p14:creationId xmlns:p14="http://schemas.microsoft.com/office/powerpoint/2010/main" val="22023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E9DBA0E-BD14-144A-8FE7-27D11F8C9125}"/>
              </a:ext>
            </a:extLst>
          </p:cNvPr>
          <p:cNvPicPr>
            <a:picLocks noChangeAspect="1"/>
          </p:cNvPicPr>
          <p:nvPr/>
        </p:nvPicPr>
        <p:blipFill rotWithShape="1">
          <a:blip r:embed="rId2"/>
          <a:srcRect t="4209" r="2000"/>
          <a:stretch/>
        </p:blipFill>
        <p:spPr>
          <a:xfrm>
            <a:off x="4906272" y="1600535"/>
            <a:ext cx="3780527" cy="3504865"/>
          </a:xfrm>
          <a:prstGeom prst="rect">
            <a:avLst/>
          </a:prstGeom>
        </p:spPr>
      </p:pic>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noAutofit/>
          </a:bodyPr>
          <a:lstStyle/>
          <a:p>
            <a:r>
              <a:rPr lang="en-US" dirty="0"/>
              <a:t>EDA | Diamonds</a:t>
            </a:r>
          </a:p>
        </p:txBody>
      </p:sp>
      <p:sp>
        <p:nvSpPr>
          <p:cNvPr id="3" name="Rectangle 2">
            <a:extLst>
              <a:ext uri="{FF2B5EF4-FFF2-40B4-BE49-F238E27FC236}">
                <a16:creationId xmlns:a16="http://schemas.microsoft.com/office/drawing/2014/main" id="{8EB3A647-5058-BD4E-81F0-F1CD063019A8}"/>
              </a:ext>
            </a:extLst>
          </p:cNvPr>
          <p:cNvSpPr/>
          <p:nvPr/>
        </p:nvSpPr>
        <p:spPr>
          <a:xfrm>
            <a:off x="457199" y="3829149"/>
            <a:ext cx="4419601" cy="1384995"/>
          </a:xfrm>
          <a:prstGeom prst="rect">
            <a:avLst/>
          </a:prstGeom>
        </p:spPr>
        <p:txBody>
          <a:bodyPr wrap="square">
            <a:noAutofit/>
          </a:bodyPr>
          <a:lstStyle/>
          <a:p>
            <a:r>
              <a:rPr lang="en-US" sz="1400" dirty="0"/>
              <a:t>diamonds %&gt;% </a:t>
            </a:r>
          </a:p>
          <a:p>
            <a:r>
              <a:rPr lang="en-US" sz="1400" dirty="0"/>
              <a:t>mutate(</a:t>
            </a:r>
            <a:r>
              <a:rPr lang="en-US" sz="1400" dirty="0" err="1"/>
              <a:t>lcarat</a:t>
            </a:r>
            <a:r>
              <a:rPr lang="en-US" sz="1400" dirty="0"/>
              <a:t> = log(carat), </a:t>
            </a:r>
            <a:r>
              <a:rPr lang="en-US" sz="1400" dirty="0" err="1"/>
              <a:t>lprice</a:t>
            </a:r>
            <a:r>
              <a:rPr lang="en-US" sz="1400" dirty="0"/>
              <a:t> = log(price)) %&gt;%</a:t>
            </a:r>
          </a:p>
          <a:p>
            <a:r>
              <a:rPr lang="en-US" sz="1400" dirty="0" err="1"/>
              <a:t>ggplot</a:t>
            </a:r>
            <a:r>
              <a:rPr lang="en-US" sz="1400" dirty="0"/>
              <a:t>(</a:t>
            </a:r>
            <a:r>
              <a:rPr lang="en-US" sz="1400" dirty="0" err="1"/>
              <a:t>aes</a:t>
            </a:r>
            <a:r>
              <a:rPr lang="en-US" sz="1400" dirty="0"/>
              <a:t>(x = </a:t>
            </a:r>
            <a:r>
              <a:rPr lang="en-US" sz="1400" dirty="0" err="1"/>
              <a:t>lcarat</a:t>
            </a:r>
            <a:r>
              <a:rPr lang="en-US" sz="1400" dirty="0"/>
              <a:t>, y = </a:t>
            </a:r>
            <a:r>
              <a:rPr lang="en-US" sz="1400" dirty="0" err="1"/>
              <a:t>lprice</a:t>
            </a:r>
            <a:r>
              <a:rPr lang="en-US" sz="1400" dirty="0"/>
              <a:t>)) + </a:t>
            </a:r>
          </a:p>
          <a:p>
            <a:r>
              <a:rPr lang="en-US" sz="1400" dirty="0" err="1"/>
              <a:t>geom_point</a:t>
            </a:r>
            <a:r>
              <a:rPr lang="en-US" sz="1400" dirty="0"/>
              <a:t>() + </a:t>
            </a:r>
          </a:p>
          <a:p>
            <a:r>
              <a:rPr lang="en-US" sz="1400" dirty="0" err="1"/>
              <a:t>geom_smooth</a:t>
            </a:r>
            <a:r>
              <a:rPr lang="en-US" sz="1400" dirty="0"/>
              <a:t>(method = "</a:t>
            </a:r>
            <a:r>
              <a:rPr lang="en-US" sz="1400" dirty="0" err="1"/>
              <a:t>lm</a:t>
            </a:r>
            <a:r>
              <a:rPr lang="en-US" sz="1400" dirty="0"/>
              <a:t>") + </a:t>
            </a:r>
          </a:p>
          <a:p>
            <a:r>
              <a:rPr lang="en-US" sz="1400" dirty="0" err="1"/>
              <a:t>ylim</a:t>
            </a:r>
            <a:r>
              <a:rPr lang="en-US" sz="1400" dirty="0"/>
              <a:t>(c(5.5, 10))</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B459768-29C6-C64B-9D32-6BD6A09065BC}"/>
                  </a:ext>
                </a:extLst>
              </p:cNvPr>
              <p:cNvSpPr txBox="1"/>
              <p:nvPr/>
            </p:nvSpPr>
            <p:spPr>
              <a:xfrm>
                <a:off x="457199" y="3176964"/>
                <a:ext cx="4419601" cy="523220"/>
              </a:xfrm>
              <a:prstGeom prst="rect">
                <a:avLst/>
              </a:prstGeom>
              <a:noFill/>
            </p:spPr>
            <p:txBody>
              <a:bodyPr wrap="square" rtlCol="0">
                <a:noAutofit/>
              </a:bodyPr>
              <a:lstStyle/>
              <a:p>
                <a:r>
                  <a:rPr lang="en-US" sz="1400" b="1" dirty="0"/>
                  <a:t>Now we fit the model:</a:t>
                </a:r>
              </a:p>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𝒍𝒐𝒈</m:t>
                      </m:r>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𝒑𝒓𝒊𝒄𝒆</m:t>
                          </m:r>
                        </m:e>
                      </m:d>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rPr>
                            <m:t>𝟎</m:t>
                          </m:r>
                        </m:sub>
                      </m:sSub>
                      <m:r>
                        <a:rPr lang="en-US" sz="1400" b="1" i="1" smtClean="0">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rPr>
                        <m:t>𝒍𝒐𝒈</m:t>
                      </m:r>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𝒄𝒂𝒓𝒂𝒕</m:t>
                          </m:r>
                        </m:e>
                      </m:d>
                      <m:r>
                        <a:rPr lang="en-US" sz="1400" b="1" i="1" smtClean="0">
                          <a:latin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1" name="TextBox 10">
                <a:extLst>
                  <a:ext uri="{FF2B5EF4-FFF2-40B4-BE49-F238E27FC236}">
                    <a16:creationId xmlns:a16="http://schemas.microsoft.com/office/drawing/2014/main" id="{AB459768-29C6-C64B-9D32-6BD6A09065BC}"/>
                  </a:ext>
                </a:extLst>
              </p:cNvPr>
              <p:cNvSpPr txBox="1">
                <a:spLocks noRot="1" noChangeAspect="1" noMove="1" noResize="1" noEditPoints="1" noAdjustHandles="1" noChangeArrowheads="1" noChangeShapeType="1" noTextEdit="1"/>
              </p:cNvSpPr>
              <p:nvPr/>
            </p:nvSpPr>
            <p:spPr>
              <a:xfrm>
                <a:off x="457199" y="3176964"/>
                <a:ext cx="4419601" cy="523220"/>
              </a:xfrm>
              <a:prstGeom prst="rect">
                <a:avLst/>
              </a:prstGeom>
              <a:blipFill>
                <a:blip r:embed="rId3"/>
                <a:stretch>
                  <a:fillRect l="-414" t="-2326" b="-581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14CC4A2-44FD-EE42-9F3C-45CDC4EF9FCE}"/>
              </a:ext>
            </a:extLst>
          </p:cNvPr>
          <p:cNvSpPr txBox="1"/>
          <p:nvPr/>
        </p:nvSpPr>
        <p:spPr>
          <a:xfrm>
            <a:off x="457199" y="5343108"/>
            <a:ext cx="4449073" cy="1384995"/>
          </a:xfrm>
          <a:prstGeom prst="rect">
            <a:avLst/>
          </a:prstGeom>
          <a:noFill/>
        </p:spPr>
        <p:txBody>
          <a:bodyPr wrap="square" rtlCol="0">
            <a:noAutofit/>
          </a:bodyPr>
          <a:lstStyle/>
          <a:p>
            <a:r>
              <a:rPr lang="en-US" sz="1400" b="1" dirty="0"/>
              <a:t>residual = observed – expected …</a:t>
            </a:r>
          </a:p>
          <a:p>
            <a:r>
              <a:rPr lang="en-US" sz="1400" b="1" dirty="0"/>
              <a:t>residual = actual log price (black dot) – predicted price (point on blue line). </a:t>
            </a:r>
          </a:p>
          <a:p>
            <a:r>
              <a:rPr lang="en-US" sz="1400" b="1" dirty="0"/>
              <a:t>The residuals contain information about price with the effect of carat removed.</a:t>
            </a:r>
          </a:p>
        </p:txBody>
      </p:sp>
      <p:sp>
        <p:nvSpPr>
          <p:cNvPr id="7" name="Left Brace 6">
            <a:extLst>
              <a:ext uri="{FF2B5EF4-FFF2-40B4-BE49-F238E27FC236}">
                <a16:creationId xmlns:a16="http://schemas.microsoft.com/office/drawing/2014/main" id="{BF4726DB-009E-5E42-86CE-4B90CD4FA35B}"/>
              </a:ext>
            </a:extLst>
          </p:cNvPr>
          <p:cNvSpPr/>
          <p:nvPr/>
        </p:nvSpPr>
        <p:spPr>
          <a:xfrm>
            <a:off x="6324600" y="2438400"/>
            <a:ext cx="76200" cy="829818"/>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a:p>
        </p:txBody>
      </p:sp>
      <p:sp>
        <p:nvSpPr>
          <p:cNvPr id="14" name="TextBox 13">
            <a:extLst>
              <a:ext uri="{FF2B5EF4-FFF2-40B4-BE49-F238E27FC236}">
                <a16:creationId xmlns:a16="http://schemas.microsoft.com/office/drawing/2014/main" id="{5A4FDEA7-86A1-6842-A326-964FC713CDFC}"/>
              </a:ext>
            </a:extLst>
          </p:cNvPr>
          <p:cNvSpPr txBox="1"/>
          <p:nvPr/>
        </p:nvSpPr>
        <p:spPr>
          <a:xfrm>
            <a:off x="457199" y="1600537"/>
            <a:ext cx="4419601" cy="1447463"/>
          </a:xfrm>
          <a:prstGeom prst="rect">
            <a:avLst/>
          </a:prstGeom>
          <a:noFill/>
        </p:spPr>
        <p:txBody>
          <a:bodyPr wrap="square" rtlCol="0">
            <a:noAutofit/>
          </a:bodyPr>
          <a:lstStyle/>
          <a:p>
            <a:r>
              <a:rPr lang="en-US" b="1" dirty="0"/>
              <a:t>Question 4: (Posed in an effort to answer question 1.)</a:t>
            </a:r>
          </a:p>
          <a:p>
            <a:r>
              <a:rPr lang="en-US" b="1" dirty="0"/>
              <a:t>If we account for the carat, will we see what we expect with respect to the cut and price?</a:t>
            </a:r>
          </a:p>
        </p:txBody>
      </p:sp>
    </p:spTree>
    <p:extLst>
      <p:ext uri="{BB962C8B-B14F-4D97-AF65-F5344CB8AC3E}">
        <p14:creationId xmlns:p14="http://schemas.microsoft.com/office/powerpoint/2010/main" val="8368902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noAutofit/>
          </a:bodyPr>
          <a:lstStyle/>
          <a:p>
            <a:r>
              <a:rPr lang="en-US" dirty="0"/>
              <a:t>EDA | Diamonds</a:t>
            </a:r>
          </a:p>
        </p:txBody>
      </p:sp>
      <p:sp>
        <p:nvSpPr>
          <p:cNvPr id="3" name="Rectangle 2">
            <a:extLst>
              <a:ext uri="{FF2B5EF4-FFF2-40B4-BE49-F238E27FC236}">
                <a16:creationId xmlns:a16="http://schemas.microsoft.com/office/drawing/2014/main" id="{8EB3A647-5058-BD4E-81F0-F1CD063019A8}"/>
              </a:ext>
            </a:extLst>
          </p:cNvPr>
          <p:cNvSpPr/>
          <p:nvPr/>
        </p:nvSpPr>
        <p:spPr>
          <a:xfrm>
            <a:off x="457198" y="3829149"/>
            <a:ext cx="4419601" cy="980432"/>
          </a:xfrm>
          <a:prstGeom prst="rect">
            <a:avLst/>
          </a:prstGeom>
        </p:spPr>
        <p:txBody>
          <a:bodyPr wrap="square">
            <a:noAutofit/>
          </a:bodyPr>
          <a:lstStyle/>
          <a:p>
            <a:r>
              <a:rPr lang="en-US" sz="1400" dirty="0"/>
              <a:t>diamonds %&gt;%</a:t>
            </a:r>
          </a:p>
          <a:p>
            <a:r>
              <a:rPr lang="en-US" sz="1400" dirty="0"/>
              <a:t>mutate(</a:t>
            </a:r>
            <a:r>
              <a:rPr lang="en-US" sz="1400" dirty="0" err="1"/>
              <a:t>resids</a:t>
            </a:r>
            <a:r>
              <a:rPr lang="en-US" sz="1400" dirty="0"/>
              <a:t> = </a:t>
            </a:r>
            <a:r>
              <a:rPr lang="en-US" sz="1400" dirty="0" err="1"/>
              <a:t>exp</a:t>
            </a:r>
            <a:r>
              <a:rPr lang="en-US" sz="1400" dirty="0"/>
              <a:t>(</a:t>
            </a:r>
            <a:r>
              <a:rPr lang="en-US" sz="1400" dirty="0" err="1"/>
              <a:t>fit$residuals</a:t>
            </a:r>
            <a:r>
              <a:rPr lang="en-US" sz="1400" dirty="0"/>
              <a:t>)) %&gt;%</a:t>
            </a:r>
          </a:p>
          <a:p>
            <a:r>
              <a:rPr lang="en-US" sz="1400" dirty="0" err="1"/>
              <a:t>ggplot</a:t>
            </a:r>
            <a:r>
              <a:rPr lang="en-US" sz="1400" dirty="0"/>
              <a:t>(</a:t>
            </a:r>
            <a:r>
              <a:rPr lang="en-US" sz="1400" dirty="0" err="1"/>
              <a:t>aes</a:t>
            </a:r>
            <a:r>
              <a:rPr lang="en-US" sz="1400" dirty="0"/>
              <a:t>(x = carat, y = </a:t>
            </a:r>
            <a:r>
              <a:rPr lang="en-US" sz="1400" dirty="0" err="1"/>
              <a:t>resids</a:t>
            </a:r>
            <a:r>
              <a:rPr lang="en-US" sz="1400" dirty="0"/>
              <a:t>)) + </a:t>
            </a:r>
          </a:p>
          <a:p>
            <a:r>
              <a:rPr lang="en-US" sz="1400" dirty="0" err="1"/>
              <a:t>geom_point</a:t>
            </a:r>
            <a:r>
              <a:rPr lang="en-US" sz="1400" dirty="0"/>
              <a:t>()</a:t>
            </a:r>
          </a:p>
        </p:txBody>
      </p:sp>
      <p:sp>
        <p:nvSpPr>
          <p:cNvPr id="12" name="TextBox 11">
            <a:extLst>
              <a:ext uri="{FF2B5EF4-FFF2-40B4-BE49-F238E27FC236}">
                <a16:creationId xmlns:a16="http://schemas.microsoft.com/office/drawing/2014/main" id="{614CC4A2-44FD-EE42-9F3C-45CDC4EF9FCE}"/>
              </a:ext>
            </a:extLst>
          </p:cNvPr>
          <p:cNvSpPr txBox="1"/>
          <p:nvPr/>
        </p:nvSpPr>
        <p:spPr>
          <a:xfrm>
            <a:off x="457198" y="4953628"/>
            <a:ext cx="4419601" cy="1384995"/>
          </a:xfrm>
          <a:prstGeom prst="rect">
            <a:avLst/>
          </a:prstGeom>
          <a:noFill/>
        </p:spPr>
        <p:txBody>
          <a:bodyPr wrap="square" rtlCol="0">
            <a:noAutofit/>
          </a:bodyPr>
          <a:lstStyle/>
          <a:p>
            <a:r>
              <a:rPr lang="en-US" sz="1400" b="1" dirty="0"/>
              <a:t>residual = observed – expected …</a:t>
            </a:r>
          </a:p>
          <a:p>
            <a:r>
              <a:rPr lang="en-US" sz="1400" b="1" dirty="0"/>
              <a:t>residual = price of each black dot – corresponding point on blue line. </a:t>
            </a:r>
          </a:p>
          <a:p>
            <a:r>
              <a:rPr lang="en-US" sz="1400" b="1" dirty="0"/>
              <a:t>The residuals contain information the other variables have about price with the effect of carat removed.</a:t>
            </a:r>
          </a:p>
        </p:txBody>
      </p:sp>
      <p:pic>
        <p:nvPicPr>
          <p:cNvPr id="4" name="Picture 3">
            <a:extLst>
              <a:ext uri="{FF2B5EF4-FFF2-40B4-BE49-F238E27FC236}">
                <a16:creationId xmlns:a16="http://schemas.microsoft.com/office/drawing/2014/main" id="{F470CAED-7B11-D244-BA30-DE6F27394610}"/>
              </a:ext>
            </a:extLst>
          </p:cNvPr>
          <p:cNvPicPr>
            <a:picLocks noChangeAspect="1"/>
          </p:cNvPicPr>
          <p:nvPr/>
        </p:nvPicPr>
        <p:blipFill>
          <a:blip r:embed="rId2"/>
          <a:stretch>
            <a:fillRect/>
          </a:stretch>
        </p:blipFill>
        <p:spPr>
          <a:xfrm>
            <a:off x="4991457" y="1600536"/>
            <a:ext cx="3695344" cy="3504863"/>
          </a:xfrm>
          <a:prstGeom prst="rect">
            <a:avLst/>
          </a:prstGeom>
        </p:spPr>
      </p:pic>
      <p:sp>
        <p:nvSpPr>
          <p:cNvPr id="9" name="TextBox 8">
            <a:extLst>
              <a:ext uri="{FF2B5EF4-FFF2-40B4-BE49-F238E27FC236}">
                <a16:creationId xmlns:a16="http://schemas.microsoft.com/office/drawing/2014/main" id="{5A4FDEA7-86A1-6842-A326-964FC713CDFC}"/>
              </a:ext>
            </a:extLst>
          </p:cNvPr>
          <p:cNvSpPr txBox="1"/>
          <p:nvPr/>
        </p:nvSpPr>
        <p:spPr>
          <a:xfrm>
            <a:off x="457199" y="1600537"/>
            <a:ext cx="4419601" cy="1447463"/>
          </a:xfrm>
          <a:prstGeom prst="rect">
            <a:avLst/>
          </a:prstGeom>
          <a:noFill/>
        </p:spPr>
        <p:txBody>
          <a:bodyPr wrap="square" rtlCol="0">
            <a:noAutofit/>
          </a:bodyPr>
          <a:lstStyle/>
          <a:p>
            <a:r>
              <a:rPr lang="en-US" b="1" dirty="0"/>
              <a:t>Question 4: (Posed in an effort to answer question 1.)</a:t>
            </a:r>
          </a:p>
          <a:p>
            <a:r>
              <a:rPr lang="en-US" b="1" dirty="0"/>
              <a:t>If we account for the carat, will we see what we expect with respect to the cut and price?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459768-29C6-C64B-9D32-6BD6A09065BC}"/>
                  </a:ext>
                </a:extLst>
              </p:cNvPr>
              <p:cNvSpPr txBox="1"/>
              <p:nvPr/>
            </p:nvSpPr>
            <p:spPr>
              <a:xfrm>
                <a:off x="457199" y="3176964"/>
                <a:ext cx="4419601" cy="523220"/>
              </a:xfrm>
              <a:prstGeom prst="rect">
                <a:avLst/>
              </a:prstGeom>
              <a:noFill/>
            </p:spPr>
            <p:txBody>
              <a:bodyPr wrap="square" rtlCol="0">
                <a:noAutofit/>
              </a:bodyPr>
              <a:lstStyle/>
              <a:p>
                <a:r>
                  <a:rPr lang="en-US" sz="1400" b="1" dirty="0"/>
                  <a:t>Now we fit the model:</a:t>
                </a:r>
              </a:p>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𝒍𝒐𝒈</m:t>
                      </m:r>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𝒑𝒓𝒊𝒄𝒆</m:t>
                          </m:r>
                        </m:e>
                      </m:d>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rPr>
                            <m:t>𝟎</m:t>
                          </m:r>
                        </m:sub>
                      </m:sSub>
                      <m:r>
                        <a:rPr lang="en-US" sz="1400" b="1" i="1" smtClean="0">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rPr>
                        <m:t>𝒍𝒐𝒈</m:t>
                      </m:r>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𝒄𝒂𝒓𝒂𝒕</m:t>
                          </m:r>
                        </m:e>
                      </m:d>
                      <m:r>
                        <a:rPr lang="en-US" sz="1400" b="1" i="1" smtClean="0">
                          <a:latin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0" name="TextBox 9">
                <a:extLst>
                  <a:ext uri="{FF2B5EF4-FFF2-40B4-BE49-F238E27FC236}">
                    <a16:creationId xmlns:a16="http://schemas.microsoft.com/office/drawing/2014/main" id="{AB459768-29C6-C64B-9D32-6BD6A09065BC}"/>
                  </a:ext>
                </a:extLst>
              </p:cNvPr>
              <p:cNvSpPr txBox="1">
                <a:spLocks noRot="1" noChangeAspect="1" noMove="1" noResize="1" noEditPoints="1" noAdjustHandles="1" noChangeArrowheads="1" noChangeShapeType="1" noTextEdit="1"/>
              </p:cNvSpPr>
              <p:nvPr/>
            </p:nvSpPr>
            <p:spPr>
              <a:xfrm>
                <a:off x="457199" y="3176964"/>
                <a:ext cx="4419601" cy="523220"/>
              </a:xfrm>
              <a:prstGeom prst="rect">
                <a:avLst/>
              </a:prstGeom>
              <a:blipFill>
                <a:blip r:embed="rId3"/>
                <a:stretch>
                  <a:fillRect l="-414" t="-2326" b="-5814"/>
                </a:stretch>
              </a:blipFill>
            </p:spPr>
            <p:txBody>
              <a:bodyPr/>
              <a:lstStyle/>
              <a:p>
                <a:r>
                  <a:rPr lang="en-US">
                    <a:noFill/>
                  </a:rPr>
                  <a:t> </a:t>
                </a:r>
              </a:p>
            </p:txBody>
          </p:sp>
        </mc:Fallback>
      </mc:AlternateContent>
    </p:spTree>
    <p:extLst>
      <p:ext uri="{BB962C8B-B14F-4D97-AF65-F5344CB8AC3E}">
        <p14:creationId xmlns:p14="http://schemas.microsoft.com/office/powerpoint/2010/main" val="42892950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noAutofit/>
          </a:bodyPr>
          <a:lstStyle/>
          <a:p>
            <a:r>
              <a:rPr lang="en-US" dirty="0"/>
              <a:t>EDA | Diamonds</a:t>
            </a:r>
          </a:p>
        </p:txBody>
      </p:sp>
      <p:sp>
        <p:nvSpPr>
          <p:cNvPr id="12" name="TextBox 11">
            <a:extLst>
              <a:ext uri="{FF2B5EF4-FFF2-40B4-BE49-F238E27FC236}">
                <a16:creationId xmlns:a16="http://schemas.microsoft.com/office/drawing/2014/main" id="{614CC4A2-44FD-EE42-9F3C-45CDC4EF9FCE}"/>
              </a:ext>
            </a:extLst>
          </p:cNvPr>
          <p:cNvSpPr txBox="1"/>
          <p:nvPr/>
        </p:nvSpPr>
        <p:spPr>
          <a:xfrm>
            <a:off x="457198" y="4938546"/>
            <a:ext cx="4419601" cy="954107"/>
          </a:xfrm>
          <a:prstGeom prst="rect">
            <a:avLst/>
          </a:prstGeom>
          <a:noFill/>
        </p:spPr>
        <p:txBody>
          <a:bodyPr wrap="square" rtlCol="0">
            <a:noAutofit/>
          </a:bodyPr>
          <a:lstStyle/>
          <a:p>
            <a:r>
              <a:rPr lang="en-US" sz="1400" b="1" dirty="0"/>
              <a:t>It still looks like the yellow tend to the top and the purple tend to the bottom (with some notable exceptions that will be further EDA opportunities!)</a:t>
            </a:r>
          </a:p>
          <a:p>
            <a:r>
              <a:rPr lang="en-US" sz="1400" b="1" dirty="0"/>
              <a:t>But lets get clearer visual evidence. </a:t>
            </a:r>
          </a:p>
        </p:txBody>
      </p:sp>
      <p:pic>
        <p:nvPicPr>
          <p:cNvPr id="6" name="Picture 5">
            <a:extLst>
              <a:ext uri="{FF2B5EF4-FFF2-40B4-BE49-F238E27FC236}">
                <a16:creationId xmlns:a16="http://schemas.microsoft.com/office/drawing/2014/main" id="{4CB1BD5F-1AEE-8743-91B2-748837DB547C}"/>
              </a:ext>
            </a:extLst>
          </p:cNvPr>
          <p:cNvPicPr>
            <a:picLocks noChangeAspect="1"/>
          </p:cNvPicPr>
          <p:nvPr/>
        </p:nvPicPr>
        <p:blipFill>
          <a:blip r:embed="rId2"/>
          <a:stretch>
            <a:fillRect/>
          </a:stretch>
        </p:blipFill>
        <p:spPr>
          <a:xfrm>
            <a:off x="4952999" y="1600538"/>
            <a:ext cx="3733801" cy="3541336"/>
          </a:xfrm>
          <a:prstGeom prst="rect">
            <a:avLst/>
          </a:prstGeom>
        </p:spPr>
      </p:pic>
      <p:sp>
        <p:nvSpPr>
          <p:cNvPr id="9" name="TextBox 8">
            <a:extLst>
              <a:ext uri="{FF2B5EF4-FFF2-40B4-BE49-F238E27FC236}">
                <a16:creationId xmlns:a16="http://schemas.microsoft.com/office/drawing/2014/main" id="{5A4FDEA7-86A1-6842-A326-964FC713CDFC}"/>
              </a:ext>
            </a:extLst>
          </p:cNvPr>
          <p:cNvSpPr txBox="1"/>
          <p:nvPr/>
        </p:nvSpPr>
        <p:spPr>
          <a:xfrm>
            <a:off x="457199" y="1600537"/>
            <a:ext cx="4419601" cy="1447463"/>
          </a:xfrm>
          <a:prstGeom prst="rect">
            <a:avLst/>
          </a:prstGeom>
          <a:noFill/>
        </p:spPr>
        <p:txBody>
          <a:bodyPr wrap="square" rtlCol="0">
            <a:noAutofit/>
          </a:bodyPr>
          <a:lstStyle/>
          <a:p>
            <a:r>
              <a:rPr lang="en-US" b="1" dirty="0"/>
              <a:t>Question 4: (Posed in an effort to answer question 1.)</a:t>
            </a:r>
          </a:p>
          <a:p>
            <a:r>
              <a:rPr lang="en-US" b="1" dirty="0"/>
              <a:t>If we account for the carat, will we see what we expect with respect to the cut and price?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B459768-29C6-C64B-9D32-6BD6A09065BC}"/>
                  </a:ext>
                </a:extLst>
              </p:cNvPr>
              <p:cNvSpPr txBox="1"/>
              <p:nvPr/>
            </p:nvSpPr>
            <p:spPr>
              <a:xfrm>
                <a:off x="457199" y="3176964"/>
                <a:ext cx="4419601" cy="523220"/>
              </a:xfrm>
              <a:prstGeom prst="rect">
                <a:avLst/>
              </a:prstGeom>
              <a:noFill/>
            </p:spPr>
            <p:txBody>
              <a:bodyPr wrap="square" rtlCol="0">
                <a:noAutofit/>
              </a:bodyPr>
              <a:lstStyle/>
              <a:p>
                <a:r>
                  <a:rPr lang="en-US" sz="1400" b="1" dirty="0"/>
                  <a:t>Now we fit the model:</a:t>
                </a:r>
              </a:p>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𝒍𝒐𝒈</m:t>
                      </m:r>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𝒑𝒓𝒊𝒄𝒆</m:t>
                          </m:r>
                        </m:e>
                      </m:d>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rPr>
                            <m:t>𝟎</m:t>
                          </m:r>
                        </m:sub>
                      </m:sSub>
                      <m:r>
                        <a:rPr lang="en-US" sz="1400" b="1" i="1" smtClean="0">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ea typeface="Cambria Math" panose="02040503050406030204" pitchFamily="18" charset="0"/>
                            </a:rPr>
                            <m:t>𝜷</m:t>
                          </m:r>
                        </m:e>
                        <m:sub>
                          <m:r>
                            <a:rPr lang="en-US" sz="1400" b="1" i="1" smtClean="0">
                              <a:latin typeface="Cambria Math" panose="02040503050406030204" pitchFamily="18" charset="0"/>
                              <a:ea typeface="Cambria Math" panose="02040503050406030204" pitchFamily="18" charset="0"/>
                            </a:rPr>
                            <m:t>𝟏</m:t>
                          </m:r>
                        </m:sub>
                      </m:sSub>
                      <m:r>
                        <a:rPr lang="en-US" sz="1400" b="1" i="1" smtClean="0">
                          <a:latin typeface="Cambria Math" panose="02040503050406030204" pitchFamily="18" charset="0"/>
                        </a:rPr>
                        <m:t>𝒍𝒐𝒈</m:t>
                      </m:r>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𝒄𝒂𝒓𝒂𝒕</m:t>
                          </m:r>
                        </m:e>
                      </m:d>
                      <m:r>
                        <a:rPr lang="en-US" sz="1400" b="1" i="1" smtClean="0">
                          <a:latin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𝜺</m:t>
                      </m:r>
                    </m:oMath>
                  </m:oMathPara>
                </a14:m>
                <a:endParaRPr lang="en-US" sz="1400" b="1" dirty="0"/>
              </a:p>
            </p:txBody>
          </p:sp>
        </mc:Choice>
        <mc:Fallback xmlns="">
          <p:sp>
            <p:nvSpPr>
              <p:cNvPr id="13" name="TextBox 12">
                <a:extLst>
                  <a:ext uri="{FF2B5EF4-FFF2-40B4-BE49-F238E27FC236}">
                    <a16:creationId xmlns:a16="http://schemas.microsoft.com/office/drawing/2014/main" id="{AB459768-29C6-C64B-9D32-6BD6A09065BC}"/>
                  </a:ext>
                </a:extLst>
              </p:cNvPr>
              <p:cNvSpPr txBox="1">
                <a:spLocks noRot="1" noChangeAspect="1" noMove="1" noResize="1" noEditPoints="1" noAdjustHandles="1" noChangeArrowheads="1" noChangeShapeType="1" noTextEdit="1"/>
              </p:cNvSpPr>
              <p:nvPr/>
            </p:nvSpPr>
            <p:spPr>
              <a:xfrm>
                <a:off x="457199" y="3176964"/>
                <a:ext cx="4419601" cy="523220"/>
              </a:xfrm>
              <a:prstGeom prst="rect">
                <a:avLst/>
              </a:prstGeom>
              <a:blipFill>
                <a:blip r:embed="rId3"/>
                <a:stretch>
                  <a:fillRect l="-414" t="-2326" b="-5814"/>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8EB3A647-5058-BD4E-81F0-F1CD063019A8}"/>
              </a:ext>
            </a:extLst>
          </p:cNvPr>
          <p:cNvSpPr/>
          <p:nvPr/>
        </p:nvSpPr>
        <p:spPr>
          <a:xfrm>
            <a:off x="457198" y="3829149"/>
            <a:ext cx="4419601" cy="980432"/>
          </a:xfrm>
          <a:prstGeom prst="rect">
            <a:avLst/>
          </a:prstGeom>
        </p:spPr>
        <p:txBody>
          <a:bodyPr wrap="square">
            <a:noAutofit/>
          </a:bodyPr>
          <a:lstStyle/>
          <a:p>
            <a:r>
              <a:rPr lang="en-US" sz="1400" dirty="0"/>
              <a:t>diamonds %&gt;%</a:t>
            </a:r>
          </a:p>
          <a:p>
            <a:r>
              <a:rPr lang="en-US" sz="1400" dirty="0"/>
              <a:t>mutate(</a:t>
            </a:r>
            <a:r>
              <a:rPr lang="en-US" sz="1400" dirty="0" err="1"/>
              <a:t>resids</a:t>
            </a:r>
            <a:r>
              <a:rPr lang="en-US" sz="1400" dirty="0"/>
              <a:t> = </a:t>
            </a:r>
            <a:r>
              <a:rPr lang="en-US" sz="1400" dirty="0" err="1"/>
              <a:t>exp</a:t>
            </a:r>
            <a:r>
              <a:rPr lang="en-US" sz="1400" dirty="0"/>
              <a:t>(</a:t>
            </a:r>
            <a:r>
              <a:rPr lang="en-US" sz="1400" dirty="0" err="1"/>
              <a:t>fit$residuals</a:t>
            </a:r>
            <a:r>
              <a:rPr lang="en-US" sz="1400" dirty="0"/>
              <a:t>)) %&gt;%</a:t>
            </a:r>
          </a:p>
          <a:p>
            <a:r>
              <a:rPr lang="en-US" sz="1400" dirty="0" err="1"/>
              <a:t>ggplot</a:t>
            </a:r>
            <a:r>
              <a:rPr lang="en-US" sz="1400" dirty="0"/>
              <a:t>(</a:t>
            </a:r>
            <a:r>
              <a:rPr lang="en-US" sz="1400" dirty="0" err="1"/>
              <a:t>aes</a:t>
            </a:r>
            <a:r>
              <a:rPr lang="en-US" sz="1400" dirty="0"/>
              <a:t>(x = carat, y = </a:t>
            </a:r>
            <a:r>
              <a:rPr lang="en-US" sz="1400" dirty="0" err="1"/>
              <a:t>resids</a:t>
            </a:r>
            <a:r>
              <a:rPr lang="en-US" sz="1400" dirty="0"/>
              <a:t>, color = cut)) + </a:t>
            </a:r>
          </a:p>
          <a:p>
            <a:r>
              <a:rPr lang="en-US" sz="1400" dirty="0" err="1"/>
              <a:t>geom_point</a:t>
            </a:r>
            <a:r>
              <a:rPr lang="en-US" sz="1400" dirty="0"/>
              <a:t>()</a:t>
            </a:r>
          </a:p>
        </p:txBody>
      </p:sp>
    </p:spTree>
    <p:extLst>
      <p:ext uri="{BB962C8B-B14F-4D97-AF65-F5344CB8AC3E}">
        <p14:creationId xmlns:p14="http://schemas.microsoft.com/office/powerpoint/2010/main" val="230520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noAutofit/>
          </a:bodyPr>
          <a:lstStyle/>
          <a:p>
            <a:r>
              <a:rPr lang="en-US" dirty="0"/>
              <a:t>EDA | Diamonds</a:t>
            </a:r>
          </a:p>
        </p:txBody>
      </p:sp>
      <p:sp>
        <p:nvSpPr>
          <p:cNvPr id="12" name="TextBox 11">
            <a:extLst>
              <a:ext uri="{FF2B5EF4-FFF2-40B4-BE49-F238E27FC236}">
                <a16:creationId xmlns:a16="http://schemas.microsoft.com/office/drawing/2014/main" id="{614CC4A2-44FD-EE42-9F3C-45CDC4EF9FCE}"/>
              </a:ext>
            </a:extLst>
          </p:cNvPr>
          <p:cNvSpPr txBox="1"/>
          <p:nvPr/>
        </p:nvSpPr>
        <p:spPr>
          <a:xfrm>
            <a:off x="228601" y="5867400"/>
            <a:ext cx="8915399" cy="923330"/>
          </a:xfrm>
          <a:prstGeom prst="rect">
            <a:avLst/>
          </a:prstGeom>
          <a:noFill/>
        </p:spPr>
        <p:txBody>
          <a:bodyPr wrap="square" rtlCol="0">
            <a:noAutofit/>
          </a:bodyPr>
          <a:lstStyle/>
          <a:p>
            <a:r>
              <a:rPr lang="en-US" b="1" dirty="0"/>
              <a:t>We now have strong visual evidence that the price of the diamonds, after accounting for carat, is greater for the ideal cut diamonds than the fair cut diamonds.</a:t>
            </a:r>
          </a:p>
        </p:txBody>
      </p:sp>
      <p:pic>
        <p:nvPicPr>
          <p:cNvPr id="8" name="Picture 7">
            <a:extLst>
              <a:ext uri="{FF2B5EF4-FFF2-40B4-BE49-F238E27FC236}">
                <a16:creationId xmlns:a16="http://schemas.microsoft.com/office/drawing/2014/main" id="{36B21BDE-9E65-0644-8AEA-1CE73CE3D7AD}"/>
              </a:ext>
            </a:extLst>
          </p:cNvPr>
          <p:cNvPicPr>
            <a:picLocks noChangeAspect="1"/>
          </p:cNvPicPr>
          <p:nvPr/>
        </p:nvPicPr>
        <p:blipFill>
          <a:blip r:embed="rId3"/>
          <a:stretch>
            <a:fillRect/>
          </a:stretch>
        </p:blipFill>
        <p:spPr>
          <a:xfrm>
            <a:off x="457199" y="2558280"/>
            <a:ext cx="2643723" cy="2507449"/>
          </a:xfrm>
          <a:prstGeom prst="rect">
            <a:avLst/>
          </a:prstGeom>
        </p:spPr>
      </p:pic>
      <p:pic>
        <p:nvPicPr>
          <p:cNvPr id="4" name="Picture 3">
            <a:extLst>
              <a:ext uri="{FF2B5EF4-FFF2-40B4-BE49-F238E27FC236}">
                <a16:creationId xmlns:a16="http://schemas.microsoft.com/office/drawing/2014/main" id="{A429DF76-2BEF-0D41-859D-824EF55A4DE8}"/>
              </a:ext>
            </a:extLst>
          </p:cNvPr>
          <p:cNvPicPr>
            <a:picLocks noChangeAspect="1"/>
          </p:cNvPicPr>
          <p:nvPr/>
        </p:nvPicPr>
        <p:blipFill>
          <a:blip r:embed="rId4"/>
          <a:stretch>
            <a:fillRect/>
          </a:stretch>
        </p:blipFill>
        <p:spPr>
          <a:xfrm>
            <a:off x="3562887" y="2558280"/>
            <a:ext cx="2099989" cy="2507449"/>
          </a:xfrm>
          <a:prstGeom prst="rect">
            <a:avLst/>
          </a:prstGeom>
        </p:spPr>
      </p:pic>
      <p:sp>
        <p:nvSpPr>
          <p:cNvPr id="7" name="Rectangle 6">
            <a:extLst>
              <a:ext uri="{FF2B5EF4-FFF2-40B4-BE49-F238E27FC236}">
                <a16:creationId xmlns:a16="http://schemas.microsoft.com/office/drawing/2014/main" id="{17712191-5C07-5549-B294-8F9E533B4895}"/>
              </a:ext>
            </a:extLst>
          </p:cNvPr>
          <p:cNvSpPr/>
          <p:nvPr/>
        </p:nvSpPr>
        <p:spPr>
          <a:xfrm>
            <a:off x="5662876" y="5061803"/>
            <a:ext cx="3023924" cy="830997"/>
          </a:xfrm>
          <a:prstGeom prst="rect">
            <a:avLst/>
          </a:prstGeom>
        </p:spPr>
        <p:txBody>
          <a:bodyPr wrap="square">
            <a:noAutofit/>
          </a:bodyPr>
          <a:lstStyle/>
          <a:p>
            <a:r>
              <a:rPr lang="en-US" sz="1200" dirty="0"/>
              <a:t>diamonds %&gt;% </a:t>
            </a:r>
          </a:p>
          <a:p>
            <a:r>
              <a:rPr lang="en-US" sz="1200" dirty="0"/>
              <a:t>mutate(</a:t>
            </a:r>
            <a:r>
              <a:rPr lang="en-US" sz="1200" dirty="0" err="1"/>
              <a:t>resids</a:t>
            </a:r>
            <a:r>
              <a:rPr lang="en-US" sz="1200" dirty="0"/>
              <a:t> = </a:t>
            </a:r>
            <a:r>
              <a:rPr lang="en-US" sz="1200" dirty="0" err="1"/>
              <a:t>exp</a:t>
            </a:r>
            <a:r>
              <a:rPr lang="en-US" sz="1200" dirty="0"/>
              <a:t>(</a:t>
            </a:r>
            <a:r>
              <a:rPr lang="en-US" sz="1200" dirty="0" err="1"/>
              <a:t>fit$residuals</a:t>
            </a:r>
            <a:r>
              <a:rPr lang="en-US" sz="1200" dirty="0"/>
              <a:t>)) %&gt;%</a:t>
            </a:r>
          </a:p>
          <a:p>
            <a:r>
              <a:rPr lang="en-US" sz="1200" dirty="0" err="1"/>
              <a:t>group_by</a:t>
            </a:r>
            <a:r>
              <a:rPr lang="en-US" sz="1200" dirty="0"/>
              <a:t>(cut) %&gt;% </a:t>
            </a:r>
          </a:p>
          <a:p>
            <a:r>
              <a:rPr lang="en-US" sz="1200" dirty="0" err="1"/>
              <a:t>summarise</a:t>
            </a:r>
            <a:r>
              <a:rPr lang="en-US" sz="1200" dirty="0"/>
              <a:t>(median = median(</a:t>
            </a:r>
            <a:r>
              <a:rPr lang="en-US" sz="1200" dirty="0" err="1"/>
              <a:t>resids</a:t>
            </a:r>
            <a:r>
              <a:rPr lang="en-US" sz="1200" dirty="0"/>
              <a:t>))</a:t>
            </a:r>
          </a:p>
        </p:txBody>
      </p:sp>
      <p:sp>
        <p:nvSpPr>
          <p:cNvPr id="9" name="Rectangle 8">
            <a:extLst>
              <a:ext uri="{FF2B5EF4-FFF2-40B4-BE49-F238E27FC236}">
                <a16:creationId xmlns:a16="http://schemas.microsoft.com/office/drawing/2014/main" id="{15DFCD75-6085-BC43-BF51-DEC90A52CFF2}"/>
              </a:ext>
            </a:extLst>
          </p:cNvPr>
          <p:cNvSpPr/>
          <p:nvPr/>
        </p:nvSpPr>
        <p:spPr>
          <a:xfrm>
            <a:off x="2514600" y="5061803"/>
            <a:ext cx="3023924" cy="830997"/>
          </a:xfrm>
          <a:prstGeom prst="rect">
            <a:avLst/>
          </a:prstGeom>
        </p:spPr>
        <p:txBody>
          <a:bodyPr wrap="square">
            <a:noAutofit/>
          </a:bodyPr>
          <a:lstStyle/>
          <a:p>
            <a:r>
              <a:rPr lang="en-US" sz="1200" dirty="0"/>
              <a:t>diamonds %&gt;% </a:t>
            </a:r>
          </a:p>
          <a:p>
            <a:r>
              <a:rPr lang="en-US" sz="1200" dirty="0"/>
              <a:t>mutate(</a:t>
            </a:r>
            <a:r>
              <a:rPr lang="en-US" sz="1200" dirty="0" err="1"/>
              <a:t>resids</a:t>
            </a:r>
            <a:r>
              <a:rPr lang="en-US" sz="1200" dirty="0"/>
              <a:t> = </a:t>
            </a:r>
            <a:r>
              <a:rPr lang="en-US" sz="1200" dirty="0" err="1"/>
              <a:t>exp</a:t>
            </a:r>
            <a:r>
              <a:rPr lang="en-US" sz="1200" dirty="0"/>
              <a:t>(</a:t>
            </a:r>
            <a:r>
              <a:rPr lang="en-US" sz="1200" dirty="0" err="1"/>
              <a:t>fit$residuals</a:t>
            </a:r>
            <a:r>
              <a:rPr lang="en-US" sz="1200" dirty="0"/>
              <a:t>)) %&gt;%</a:t>
            </a:r>
          </a:p>
          <a:p>
            <a:r>
              <a:rPr lang="en-US" sz="1200" dirty="0" err="1"/>
              <a:t>ggplot</a:t>
            </a:r>
            <a:r>
              <a:rPr lang="en-US" sz="1200" dirty="0"/>
              <a:t>(</a:t>
            </a:r>
            <a:r>
              <a:rPr lang="en-US" sz="1200" dirty="0" err="1"/>
              <a:t>aes</a:t>
            </a:r>
            <a:r>
              <a:rPr lang="en-US" sz="1200" dirty="0"/>
              <a:t>(y = </a:t>
            </a:r>
            <a:r>
              <a:rPr lang="en-US" sz="1200" dirty="0" err="1"/>
              <a:t>resids</a:t>
            </a:r>
            <a:r>
              <a:rPr lang="en-US" sz="1200" dirty="0"/>
              <a:t>, color = cut)) +</a:t>
            </a:r>
          </a:p>
          <a:p>
            <a:r>
              <a:rPr lang="en-US" sz="1200" dirty="0" err="1"/>
              <a:t>geom_boxplot</a:t>
            </a:r>
            <a:r>
              <a:rPr lang="en-US" sz="1200" dirty="0"/>
              <a:t>()</a:t>
            </a:r>
          </a:p>
        </p:txBody>
      </p:sp>
      <p:pic>
        <p:nvPicPr>
          <p:cNvPr id="10" name="Picture 9">
            <a:extLst>
              <a:ext uri="{FF2B5EF4-FFF2-40B4-BE49-F238E27FC236}">
                <a16:creationId xmlns:a16="http://schemas.microsoft.com/office/drawing/2014/main" id="{AC59906F-3A92-6147-9815-9E95202B64B7}"/>
              </a:ext>
            </a:extLst>
          </p:cNvPr>
          <p:cNvPicPr>
            <a:picLocks noChangeAspect="1"/>
          </p:cNvPicPr>
          <p:nvPr/>
        </p:nvPicPr>
        <p:blipFill>
          <a:blip r:embed="rId5"/>
          <a:stretch>
            <a:fillRect/>
          </a:stretch>
        </p:blipFill>
        <p:spPr>
          <a:xfrm>
            <a:off x="6124841" y="2558279"/>
            <a:ext cx="2561959" cy="2507449"/>
          </a:xfrm>
          <a:prstGeom prst="rect">
            <a:avLst/>
          </a:prstGeom>
        </p:spPr>
      </p:pic>
      <p:sp>
        <p:nvSpPr>
          <p:cNvPr id="11" name="TextBox 10">
            <a:extLst>
              <a:ext uri="{FF2B5EF4-FFF2-40B4-BE49-F238E27FC236}">
                <a16:creationId xmlns:a16="http://schemas.microsoft.com/office/drawing/2014/main" id="{5A4FDEA7-86A1-6842-A326-964FC713CDFC}"/>
              </a:ext>
            </a:extLst>
          </p:cNvPr>
          <p:cNvSpPr txBox="1"/>
          <p:nvPr/>
        </p:nvSpPr>
        <p:spPr>
          <a:xfrm>
            <a:off x="457199" y="1600537"/>
            <a:ext cx="8229601" cy="914063"/>
          </a:xfrm>
          <a:prstGeom prst="rect">
            <a:avLst/>
          </a:prstGeom>
          <a:noFill/>
        </p:spPr>
        <p:txBody>
          <a:bodyPr wrap="square" rtlCol="0">
            <a:noAutofit/>
          </a:bodyPr>
          <a:lstStyle/>
          <a:p>
            <a:r>
              <a:rPr lang="en-US" b="1" dirty="0"/>
              <a:t>Question 4: (Posed in an effort to answer question 1.)</a:t>
            </a:r>
          </a:p>
          <a:p>
            <a:r>
              <a:rPr lang="en-US" b="1" dirty="0"/>
              <a:t>If we account for the carat, will we see what we expect with respect to the cut and price?</a:t>
            </a:r>
          </a:p>
        </p:txBody>
      </p:sp>
    </p:spTree>
    <p:extLst>
      <p:ext uri="{BB962C8B-B14F-4D97-AF65-F5344CB8AC3E}">
        <p14:creationId xmlns:p14="http://schemas.microsoft.com/office/powerpoint/2010/main" val="202409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200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p:txBody>
          <a:bodyPr/>
          <a:lstStyle/>
          <a:p>
            <a:r>
              <a:rPr lang="en-US" dirty="0"/>
              <a:t>Missing Values/NA | is.na()</a:t>
            </a:r>
          </a:p>
        </p:txBody>
      </p:sp>
      <p:sp>
        <p:nvSpPr>
          <p:cNvPr id="21" name="Subtitle 20"/>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47484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A3AE-CACD-B547-BEC8-16870070B9FC}"/>
              </a:ext>
            </a:extLst>
          </p:cNvPr>
          <p:cNvSpPr>
            <a:spLocks noGrp="1"/>
          </p:cNvSpPr>
          <p:nvPr>
            <p:ph type="title"/>
          </p:nvPr>
        </p:nvSpPr>
        <p:spPr/>
        <p:txBody>
          <a:bodyPr>
            <a:noAutofit/>
          </a:bodyPr>
          <a:lstStyle/>
          <a:p>
            <a:r>
              <a:rPr lang="en-US" dirty="0"/>
              <a:t>Missing Values</a:t>
            </a:r>
          </a:p>
        </p:txBody>
      </p:sp>
      <p:sp>
        <p:nvSpPr>
          <p:cNvPr id="3" name="Content Placeholder 2">
            <a:extLst>
              <a:ext uri="{FF2B5EF4-FFF2-40B4-BE49-F238E27FC236}">
                <a16:creationId xmlns:a16="http://schemas.microsoft.com/office/drawing/2014/main" id="{55671688-A932-7042-8376-9E4FC7A7B523}"/>
              </a:ext>
            </a:extLst>
          </p:cNvPr>
          <p:cNvSpPr>
            <a:spLocks noGrp="1"/>
          </p:cNvSpPr>
          <p:nvPr>
            <p:ph idx="1"/>
          </p:nvPr>
        </p:nvSpPr>
        <p:spPr>
          <a:xfrm>
            <a:off x="457200" y="1600201"/>
            <a:ext cx="8229600" cy="4133334"/>
          </a:xfrm>
        </p:spPr>
        <p:txBody>
          <a:bodyPr>
            <a:noAutofit/>
          </a:bodyPr>
          <a:lstStyle/>
          <a:p>
            <a:r>
              <a:rPr lang="en-US" sz="2800" dirty="0"/>
              <a:t>Missing/unknown values in R are recorded as “NA”.</a:t>
            </a:r>
          </a:p>
          <a:p>
            <a:r>
              <a:rPr lang="en-US" sz="2800" dirty="0"/>
              <a:t>Almost every operation involving an “NA” will produce an “NA”</a:t>
            </a:r>
          </a:p>
          <a:p>
            <a:pPr lvl="1"/>
            <a:r>
              <a:rPr lang="en-US" sz="2400" dirty="0"/>
              <a:t>Example: 4 + NA = NA</a:t>
            </a:r>
          </a:p>
          <a:p>
            <a:pPr lvl="1"/>
            <a:r>
              <a:rPr lang="en-US" sz="2400" dirty="0"/>
              <a:t>Example: NA &gt; 9 = NA</a:t>
            </a:r>
          </a:p>
          <a:p>
            <a:pPr lvl="1"/>
            <a:r>
              <a:rPr lang="en-US" sz="2400" dirty="0"/>
              <a:t>Example: NA / 9 = NA</a:t>
            </a:r>
          </a:p>
          <a:p>
            <a:r>
              <a:rPr lang="en-US" sz="2800" dirty="0"/>
              <a:t>To determine if a value is NA use: is.na()</a:t>
            </a:r>
          </a:p>
          <a:p>
            <a:pPr lvl="1"/>
            <a:r>
              <a:rPr lang="en-US" sz="2400" dirty="0"/>
              <a:t>Example:</a:t>
            </a:r>
          </a:p>
        </p:txBody>
      </p:sp>
      <p:sp>
        <p:nvSpPr>
          <p:cNvPr id="4" name="Rectangle 3">
            <a:extLst>
              <a:ext uri="{FF2B5EF4-FFF2-40B4-BE49-F238E27FC236}">
                <a16:creationId xmlns:a16="http://schemas.microsoft.com/office/drawing/2014/main" id="{55CAA4B6-16B7-B740-A9C2-22D8D0E359DA}"/>
              </a:ext>
            </a:extLst>
          </p:cNvPr>
          <p:cNvSpPr/>
          <p:nvPr/>
        </p:nvSpPr>
        <p:spPr>
          <a:xfrm>
            <a:off x="3390900" y="5738640"/>
            <a:ext cx="2362200" cy="1077218"/>
          </a:xfrm>
          <a:prstGeom prst="rect">
            <a:avLst/>
          </a:prstGeom>
        </p:spPr>
        <p:txBody>
          <a:bodyPr wrap="square">
            <a:noAutofit/>
          </a:bodyPr>
          <a:lstStyle/>
          <a:p>
            <a:pPr marL="0" lvl="2">
              <a:spcBef>
                <a:spcPts val="600"/>
              </a:spcBef>
            </a:pPr>
            <a:r>
              <a:rPr lang="en-US" dirty="0"/>
              <a:t>x = NA</a:t>
            </a:r>
          </a:p>
          <a:p>
            <a:pPr marL="0" lvl="2">
              <a:spcBef>
                <a:spcPts val="600"/>
              </a:spcBef>
            </a:pPr>
            <a:r>
              <a:rPr lang="en-US" dirty="0"/>
              <a:t>is.na(x)</a:t>
            </a:r>
          </a:p>
          <a:p>
            <a:pPr marL="0" lvl="2">
              <a:spcBef>
                <a:spcPts val="600"/>
              </a:spcBef>
            </a:pPr>
            <a:r>
              <a:rPr lang="en-US" dirty="0"/>
              <a:t>#Answer “[1] TRUE”</a:t>
            </a:r>
          </a:p>
        </p:txBody>
      </p:sp>
    </p:spTree>
    <p:extLst>
      <p:ext uri="{BB962C8B-B14F-4D97-AF65-F5344CB8AC3E}">
        <p14:creationId xmlns:p14="http://schemas.microsoft.com/office/powerpoint/2010/main" val="232242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A3AE-CACD-B547-BEC8-16870070B9FC}"/>
              </a:ext>
            </a:extLst>
          </p:cNvPr>
          <p:cNvSpPr>
            <a:spLocks noGrp="1"/>
          </p:cNvSpPr>
          <p:nvPr>
            <p:ph type="title"/>
          </p:nvPr>
        </p:nvSpPr>
        <p:spPr/>
        <p:txBody>
          <a:bodyPr/>
          <a:lstStyle/>
          <a:p>
            <a:r>
              <a:rPr lang="en-US" dirty="0"/>
              <a:t>Missing Values</a:t>
            </a:r>
          </a:p>
        </p:txBody>
      </p:sp>
      <p:sp>
        <p:nvSpPr>
          <p:cNvPr id="3" name="Content Placeholder 2">
            <a:extLst>
              <a:ext uri="{FF2B5EF4-FFF2-40B4-BE49-F238E27FC236}">
                <a16:creationId xmlns:a16="http://schemas.microsoft.com/office/drawing/2014/main" id="{55671688-A932-7042-8376-9E4FC7A7B523}"/>
              </a:ext>
            </a:extLst>
          </p:cNvPr>
          <p:cNvSpPr>
            <a:spLocks noGrp="1"/>
          </p:cNvSpPr>
          <p:nvPr>
            <p:ph idx="1"/>
          </p:nvPr>
        </p:nvSpPr>
        <p:spPr/>
        <p:txBody>
          <a:bodyPr/>
          <a:lstStyle/>
          <a:p>
            <a:pPr marL="0" indent="0">
              <a:spcBef>
                <a:spcPts val="0"/>
              </a:spcBef>
              <a:buNone/>
            </a:pPr>
            <a:r>
              <a:rPr lang="en-US" sz="2000" dirty="0"/>
              <a:t>Another example:</a:t>
            </a:r>
          </a:p>
          <a:p>
            <a:pPr marL="0" indent="0">
              <a:spcBef>
                <a:spcPts val="0"/>
              </a:spcBef>
              <a:buNone/>
            </a:pPr>
            <a:endParaRPr lang="en-US" sz="2000" dirty="0"/>
          </a:p>
          <a:p>
            <a:pPr marL="0" indent="0">
              <a:spcBef>
                <a:spcPts val="0"/>
              </a:spcBef>
              <a:buNone/>
            </a:pPr>
            <a:r>
              <a:rPr lang="en-US" sz="1800" dirty="0"/>
              <a:t>#Dataframe for the Example</a:t>
            </a:r>
          </a:p>
          <a:p>
            <a:pPr marL="0" indent="0">
              <a:spcBef>
                <a:spcPts val="0"/>
              </a:spcBef>
              <a:buNone/>
            </a:pPr>
            <a:r>
              <a:rPr lang="en-US" sz="1800" dirty="0"/>
              <a:t>age = c(22,21,NA,24,19,20,23)</a:t>
            </a:r>
          </a:p>
          <a:p>
            <a:pPr marL="0" indent="0">
              <a:spcBef>
                <a:spcPts val="0"/>
              </a:spcBef>
              <a:buNone/>
            </a:pPr>
            <a:r>
              <a:rPr lang="en-US" sz="1800" dirty="0" err="1"/>
              <a:t>yrs_math_ed</a:t>
            </a:r>
            <a:r>
              <a:rPr lang="en-US" sz="1800" dirty="0"/>
              <a:t> = c(4,5,NA,2,5,3,5)</a:t>
            </a:r>
          </a:p>
          <a:p>
            <a:pPr marL="0" indent="0">
              <a:spcBef>
                <a:spcPts val="0"/>
              </a:spcBef>
              <a:buNone/>
            </a:pPr>
            <a:r>
              <a:rPr lang="en-US" sz="1800" dirty="0"/>
              <a:t>names = c("</a:t>
            </a:r>
            <a:r>
              <a:rPr lang="en-US" sz="1800" dirty="0" err="1"/>
              <a:t>Mary","Martha","Rosy","Kim","Kristen","Amy","Sam</a:t>
            </a:r>
            <a:r>
              <a:rPr lang="en-US" sz="1800" dirty="0"/>
              <a:t>")</a:t>
            </a:r>
          </a:p>
          <a:p>
            <a:pPr marL="0" indent="0">
              <a:spcBef>
                <a:spcPts val="0"/>
              </a:spcBef>
              <a:buNone/>
            </a:pPr>
            <a:r>
              <a:rPr lang="en-US" sz="1800" dirty="0"/>
              <a:t>subject = c("</a:t>
            </a:r>
            <a:r>
              <a:rPr lang="en-US" sz="1800" dirty="0" err="1"/>
              <a:t>English","Math",NA,"Sociology","Math","Music","Dance</a:t>
            </a:r>
            <a:r>
              <a:rPr lang="en-US" sz="1800" dirty="0"/>
              <a:t>")</a:t>
            </a:r>
          </a:p>
          <a:p>
            <a:pPr marL="0" indent="0">
              <a:spcBef>
                <a:spcPts val="0"/>
              </a:spcBef>
              <a:buNone/>
            </a:pPr>
            <a:r>
              <a:rPr lang="en-US" sz="1800" dirty="0" err="1"/>
              <a:t>df</a:t>
            </a:r>
            <a:r>
              <a:rPr lang="en-US" sz="1800" dirty="0"/>
              <a:t> = </a:t>
            </a:r>
            <a:r>
              <a:rPr lang="en-US" sz="1800" dirty="0" err="1"/>
              <a:t>data.frame</a:t>
            </a:r>
            <a:r>
              <a:rPr lang="en-US" sz="1800" dirty="0"/>
              <a:t>(Age = age, Years = </a:t>
            </a:r>
            <a:r>
              <a:rPr lang="en-US" sz="1800" dirty="0" err="1"/>
              <a:t>yrs_math_ed,Name</a:t>
            </a:r>
            <a:r>
              <a:rPr lang="en-US" sz="1800" dirty="0"/>
              <a:t> = names, Major = subject)</a:t>
            </a:r>
          </a:p>
          <a:p>
            <a:pPr marL="0" indent="0">
              <a:spcBef>
                <a:spcPts val="0"/>
              </a:spcBef>
              <a:buNone/>
            </a:pPr>
            <a:r>
              <a:rPr lang="en-US" sz="1800" dirty="0" err="1"/>
              <a:t>Df</a:t>
            </a:r>
            <a:endParaRPr lang="en-US" sz="1800" dirty="0"/>
          </a:p>
          <a:p>
            <a:pPr marL="0" indent="0">
              <a:spcBef>
                <a:spcPts val="0"/>
              </a:spcBef>
              <a:buNone/>
            </a:pPr>
            <a:endParaRPr lang="en-US" sz="1800" dirty="0"/>
          </a:p>
          <a:p>
            <a:pPr marL="0" indent="0">
              <a:spcBef>
                <a:spcPts val="0"/>
              </a:spcBef>
              <a:buNone/>
            </a:pPr>
            <a:r>
              <a:rPr lang="en-US" sz="1800" dirty="0"/>
              <a:t>is.na(</a:t>
            </a:r>
            <a:r>
              <a:rPr lang="en-US" sz="1800" dirty="0" err="1"/>
              <a:t>df$yrs</a:t>
            </a:r>
            <a:r>
              <a:rPr lang="en-US" sz="1800" dirty="0"/>
              <a:t>)</a:t>
            </a:r>
          </a:p>
          <a:p>
            <a:pPr marL="0" indent="0">
              <a:spcBef>
                <a:spcPts val="0"/>
              </a:spcBef>
              <a:buNone/>
            </a:pPr>
            <a:r>
              <a:rPr lang="en-US" sz="1800" dirty="0"/>
              <a:t>is.na(</a:t>
            </a:r>
            <a:r>
              <a:rPr lang="en-US" sz="1800" dirty="0" err="1"/>
              <a:t>df$names</a:t>
            </a:r>
            <a:r>
              <a:rPr lang="en-US" sz="1800" dirty="0"/>
              <a:t>)</a:t>
            </a:r>
          </a:p>
          <a:p>
            <a:pPr marL="0" indent="0">
              <a:spcBef>
                <a:spcPts val="0"/>
              </a:spcBef>
              <a:buNone/>
            </a:pPr>
            <a:endParaRPr lang="en-US" sz="1800" dirty="0"/>
          </a:p>
          <a:p>
            <a:pPr marL="0" indent="0">
              <a:spcBef>
                <a:spcPts val="0"/>
              </a:spcBef>
              <a:buNone/>
            </a:pPr>
            <a:r>
              <a:rPr lang="en-US" sz="1800" dirty="0" err="1"/>
              <a:t>df</a:t>
            </a:r>
            <a:r>
              <a:rPr lang="en-US" sz="1800" dirty="0"/>
              <a:t> %&gt;% filter(!is.na(Years)) #Filter out rows with missing Years</a:t>
            </a:r>
            <a:endParaRPr lang="en-US" sz="2000" dirty="0"/>
          </a:p>
        </p:txBody>
      </p:sp>
    </p:spTree>
    <p:extLst>
      <p:ext uri="{BB962C8B-B14F-4D97-AF65-F5344CB8AC3E}">
        <p14:creationId xmlns:p14="http://schemas.microsoft.com/office/powerpoint/2010/main" val="2505427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50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p:txBody>
          <a:bodyPr/>
          <a:lstStyle/>
          <a:p>
            <a:r>
              <a:rPr lang="en-US" dirty="0"/>
              <a:t>Arranging (Sorting) | arrange()</a:t>
            </a:r>
          </a:p>
        </p:txBody>
      </p:sp>
      <p:sp>
        <p:nvSpPr>
          <p:cNvPr id="21" name="Subtitle 20"/>
          <p:cNvSpPr>
            <a:spLocks noGrp="1"/>
          </p:cNvSpPr>
          <p:nvPr>
            <p:ph type="subTitle" idx="1"/>
          </p:nvPr>
        </p:nvSpPr>
        <p:spPr/>
        <p:txBody>
          <a:bodyPr/>
          <a:lstStyle/>
          <a:p>
            <a:endParaRPr lang="en-US"/>
          </a:p>
        </p:txBody>
      </p:sp>
    </p:spTree>
    <p:extLst>
      <p:ext uri="{BB962C8B-B14F-4D97-AF65-F5344CB8AC3E}">
        <p14:creationId xmlns:p14="http://schemas.microsoft.com/office/powerpoint/2010/main" val="58406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E99B-9AE2-E240-A5D5-C7D3EEFD30FD}"/>
              </a:ext>
            </a:extLst>
          </p:cNvPr>
          <p:cNvSpPr>
            <a:spLocks noGrp="1"/>
          </p:cNvSpPr>
          <p:nvPr>
            <p:ph type="title"/>
          </p:nvPr>
        </p:nvSpPr>
        <p:spPr/>
        <p:txBody>
          <a:bodyPr/>
          <a:lstStyle/>
          <a:p>
            <a:r>
              <a:rPr lang="en-US" dirty="0"/>
              <a:t>arrange() | One Variable</a:t>
            </a:r>
          </a:p>
        </p:txBody>
      </p:sp>
      <p:sp>
        <p:nvSpPr>
          <p:cNvPr id="3" name="Content Placeholder 2">
            <a:extLst>
              <a:ext uri="{FF2B5EF4-FFF2-40B4-BE49-F238E27FC236}">
                <a16:creationId xmlns:a16="http://schemas.microsoft.com/office/drawing/2014/main" id="{1DB13FDF-3F89-734F-BBD5-276D43BADBED}"/>
              </a:ext>
            </a:extLst>
          </p:cNvPr>
          <p:cNvSpPr>
            <a:spLocks noGrp="1"/>
          </p:cNvSpPr>
          <p:nvPr>
            <p:ph idx="1"/>
          </p:nvPr>
        </p:nvSpPr>
        <p:spPr>
          <a:xfrm>
            <a:off x="457200" y="1600200"/>
            <a:ext cx="3089189" cy="4525963"/>
          </a:xfrm>
        </p:spPr>
        <p:txBody>
          <a:bodyPr/>
          <a:lstStyle/>
          <a:p>
            <a:pPr marL="0" indent="0">
              <a:buNone/>
            </a:pPr>
            <a:r>
              <a:rPr lang="en-US" sz="1800" dirty="0"/>
              <a:t>Arrange is a verb that is synonymous with “sort”.</a:t>
            </a:r>
          </a:p>
          <a:p>
            <a:pPr marL="0" indent="0">
              <a:buNone/>
            </a:pPr>
            <a:r>
              <a:rPr lang="en-US" sz="1800" dirty="0"/>
              <a:t>Example</a:t>
            </a:r>
          </a:p>
          <a:p>
            <a:pPr marL="0" indent="0">
              <a:buNone/>
            </a:pPr>
            <a:endParaRPr lang="en-US" sz="1800" dirty="0"/>
          </a:p>
          <a:p>
            <a:pPr marL="0" indent="0">
              <a:spcBef>
                <a:spcPts val="0"/>
              </a:spcBef>
              <a:buNone/>
            </a:pPr>
            <a:r>
              <a:rPr lang="en-US" sz="1800" dirty="0"/>
              <a:t>mpg %&gt;% </a:t>
            </a:r>
          </a:p>
          <a:p>
            <a:pPr marL="0" indent="0">
              <a:spcBef>
                <a:spcPts val="0"/>
              </a:spcBef>
              <a:buNone/>
            </a:pPr>
            <a:r>
              <a:rPr lang="en-US" sz="1800" dirty="0"/>
              <a:t>arrange(manufacturer) %&gt;% </a:t>
            </a:r>
          </a:p>
          <a:p>
            <a:pPr marL="0" indent="0">
              <a:spcBef>
                <a:spcPts val="0"/>
              </a:spcBef>
              <a:buNone/>
            </a:pPr>
            <a:r>
              <a:rPr lang="en-US" sz="1800" dirty="0"/>
              <a:t>print(n = 30)</a:t>
            </a:r>
          </a:p>
        </p:txBody>
      </p:sp>
      <p:pic>
        <p:nvPicPr>
          <p:cNvPr id="6" name="Picture 5">
            <a:extLst>
              <a:ext uri="{FF2B5EF4-FFF2-40B4-BE49-F238E27FC236}">
                <a16:creationId xmlns:a16="http://schemas.microsoft.com/office/drawing/2014/main" id="{098CFD12-E896-C642-A44D-0488E348538D}"/>
              </a:ext>
            </a:extLst>
          </p:cNvPr>
          <p:cNvPicPr>
            <a:picLocks noChangeAspect="1"/>
          </p:cNvPicPr>
          <p:nvPr/>
        </p:nvPicPr>
        <p:blipFill>
          <a:blip r:embed="rId2"/>
          <a:stretch>
            <a:fillRect/>
          </a:stretch>
        </p:blipFill>
        <p:spPr>
          <a:xfrm>
            <a:off x="3581400" y="1600199"/>
            <a:ext cx="5105400" cy="4386536"/>
          </a:xfrm>
          <a:prstGeom prst="rect">
            <a:avLst/>
          </a:prstGeom>
        </p:spPr>
      </p:pic>
    </p:spTree>
    <p:extLst>
      <p:ext uri="{BB962C8B-B14F-4D97-AF65-F5344CB8AC3E}">
        <p14:creationId xmlns:p14="http://schemas.microsoft.com/office/powerpoint/2010/main" val="4146079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E99B-9AE2-E240-A5D5-C7D3EEFD30FD}"/>
              </a:ext>
            </a:extLst>
          </p:cNvPr>
          <p:cNvSpPr>
            <a:spLocks noGrp="1"/>
          </p:cNvSpPr>
          <p:nvPr>
            <p:ph type="title"/>
          </p:nvPr>
        </p:nvSpPr>
        <p:spPr/>
        <p:txBody>
          <a:bodyPr/>
          <a:lstStyle/>
          <a:p>
            <a:r>
              <a:rPr lang="en-US" dirty="0"/>
              <a:t>arrange() | Two Variables</a:t>
            </a:r>
          </a:p>
        </p:txBody>
      </p:sp>
      <p:sp>
        <p:nvSpPr>
          <p:cNvPr id="3" name="Content Placeholder 2">
            <a:extLst>
              <a:ext uri="{FF2B5EF4-FFF2-40B4-BE49-F238E27FC236}">
                <a16:creationId xmlns:a16="http://schemas.microsoft.com/office/drawing/2014/main" id="{1DB13FDF-3F89-734F-BBD5-276D43BADBED}"/>
              </a:ext>
            </a:extLst>
          </p:cNvPr>
          <p:cNvSpPr>
            <a:spLocks noGrp="1"/>
          </p:cNvSpPr>
          <p:nvPr>
            <p:ph idx="1"/>
          </p:nvPr>
        </p:nvSpPr>
        <p:spPr>
          <a:xfrm>
            <a:off x="457200" y="1600200"/>
            <a:ext cx="3505200" cy="4525963"/>
          </a:xfrm>
        </p:spPr>
        <p:txBody>
          <a:bodyPr/>
          <a:lstStyle/>
          <a:p>
            <a:pPr marL="0" indent="0">
              <a:buNone/>
            </a:pPr>
            <a:r>
              <a:rPr lang="en-US" sz="1800" dirty="0"/>
              <a:t>Another example</a:t>
            </a:r>
          </a:p>
          <a:p>
            <a:pPr marL="0" indent="0">
              <a:buNone/>
            </a:pPr>
            <a:endParaRPr lang="en-US" sz="1800" dirty="0"/>
          </a:p>
          <a:p>
            <a:pPr marL="0" indent="0">
              <a:spcBef>
                <a:spcPts val="0"/>
              </a:spcBef>
              <a:buNone/>
            </a:pPr>
            <a:r>
              <a:rPr lang="en-US" sz="1800" dirty="0"/>
              <a:t>mpg %&gt;%</a:t>
            </a:r>
          </a:p>
          <a:p>
            <a:pPr marL="0" indent="0">
              <a:spcBef>
                <a:spcPts val="0"/>
              </a:spcBef>
              <a:buNone/>
            </a:pPr>
            <a:r>
              <a:rPr lang="en-US" sz="1800" dirty="0"/>
              <a:t>arrange(manufacturer, </a:t>
            </a:r>
            <a:r>
              <a:rPr lang="en-US" sz="1800" dirty="0" err="1"/>
              <a:t>cty</a:t>
            </a:r>
            <a:r>
              <a:rPr lang="en-US" sz="1800" dirty="0"/>
              <a:t>) %&gt;% </a:t>
            </a:r>
          </a:p>
          <a:p>
            <a:pPr marL="0" indent="0">
              <a:spcBef>
                <a:spcPts val="0"/>
              </a:spcBef>
              <a:buNone/>
            </a:pPr>
            <a:r>
              <a:rPr lang="en-US" sz="1800" dirty="0"/>
              <a:t>print(n = 30)</a:t>
            </a:r>
          </a:p>
        </p:txBody>
      </p:sp>
      <p:pic>
        <p:nvPicPr>
          <p:cNvPr id="4" name="Picture 3">
            <a:extLst>
              <a:ext uri="{FF2B5EF4-FFF2-40B4-BE49-F238E27FC236}">
                <a16:creationId xmlns:a16="http://schemas.microsoft.com/office/drawing/2014/main" id="{67802983-1E79-6E4A-B502-2FFBE255409D}"/>
              </a:ext>
            </a:extLst>
          </p:cNvPr>
          <p:cNvPicPr>
            <a:picLocks noChangeAspect="1"/>
          </p:cNvPicPr>
          <p:nvPr/>
        </p:nvPicPr>
        <p:blipFill>
          <a:blip r:embed="rId2"/>
          <a:stretch>
            <a:fillRect/>
          </a:stretch>
        </p:blipFill>
        <p:spPr>
          <a:xfrm>
            <a:off x="3962400" y="1600200"/>
            <a:ext cx="4724400" cy="4069938"/>
          </a:xfrm>
          <a:prstGeom prst="rect">
            <a:avLst/>
          </a:prstGeom>
        </p:spPr>
      </p:pic>
    </p:spTree>
    <p:extLst>
      <p:ext uri="{BB962C8B-B14F-4D97-AF65-F5344CB8AC3E}">
        <p14:creationId xmlns:p14="http://schemas.microsoft.com/office/powerpoint/2010/main" val="711121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3F8D2-AD8A-FB43-93F0-F94CC154CC1E}"/>
              </a:ext>
            </a:extLst>
          </p:cNvPr>
          <p:cNvSpPr>
            <a:spLocks noGrp="1"/>
          </p:cNvSpPr>
          <p:nvPr>
            <p:ph type="title"/>
          </p:nvPr>
        </p:nvSpPr>
        <p:spPr/>
        <p:txBody>
          <a:bodyPr/>
          <a:lstStyle/>
          <a:p>
            <a:r>
              <a:rPr lang="en-US" dirty="0"/>
              <a:t>arrange() | With Missing Values</a:t>
            </a:r>
          </a:p>
        </p:txBody>
      </p:sp>
      <p:sp>
        <p:nvSpPr>
          <p:cNvPr id="6" name="Content Placeholder 2">
            <a:extLst>
              <a:ext uri="{FF2B5EF4-FFF2-40B4-BE49-F238E27FC236}">
                <a16:creationId xmlns:a16="http://schemas.microsoft.com/office/drawing/2014/main" id="{44B2BA8B-1D6E-C542-940F-C4C55145E9E5}"/>
              </a:ext>
            </a:extLst>
          </p:cNvPr>
          <p:cNvSpPr>
            <a:spLocks noGrp="1"/>
          </p:cNvSpPr>
          <p:nvPr>
            <p:ph idx="1"/>
          </p:nvPr>
        </p:nvSpPr>
        <p:spPr>
          <a:xfrm>
            <a:off x="457200" y="1600200"/>
            <a:ext cx="8534400" cy="4525963"/>
          </a:xfrm>
        </p:spPr>
        <p:txBody>
          <a:bodyPr/>
          <a:lstStyle/>
          <a:p>
            <a:pPr marL="0" indent="0">
              <a:buNone/>
            </a:pPr>
            <a:r>
              <a:rPr lang="en-US" sz="1800" dirty="0"/>
              <a:t>Yet another example</a:t>
            </a:r>
          </a:p>
          <a:p>
            <a:pPr marL="0" indent="0">
              <a:buNone/>
            </a:pPr>
            <a:endParaRPr lang="en-US" sz="1800" dirty="0"/>
          </a:p>
          <a:p>
            <a:pPr marL="0" indent="0">
              <a:spcBef>
                <a:spcPts val="0"/>
              </a:spcBef>
              <a:buNone/>
            </a:pPr>
            <a:r>
              <a:rPr lang="en-US" sz="1800" dirty="0"/>
              <a:t>#Dataframe for the Example</a:t>
            </a:r>
          </a:p>
          <a:p>
            <a:pPr marL="0" indent="0">
              <a:spcBef>
                <a:spcPts val="0"/>
              </a:spcBef>
              <a:buNone/>
            </a:pPr>
            <a:r>
              <a:rPr lang="en-US" sz="1800" dirty="0"/>
              <a:t>age = c(22,21,NA,24,19,20,23)</a:t>
            </a:r>
          </a:p>
          <a:p>
            <a:pPr marL="0" indent="0">
              <a:spcBef>
                <a:spcPts val="0"/>
              </a:spcBef>
              <a:buNone/>
            </a:pPr>
            <a:r>
              <a:rPr lang="en-US" sz="1800" dirty="0" err="1"/>
              <a:t>yrs_math_ed</a:t>
            </a:r>
            <a:r>
              <a:rPr lang="en-US" sz="1800" dirty="0"/>
              <a:t> = c(4,5,NA,2,5,3,5)</a:t>
            </a:r>
          </a:p>
          <a:p>
            <a:pPr marL="0" indent="0">
              <a:spcBef>
                <a:spcPts val="0"/>
              </a:spcBef>
              <a:buNone/>
            </a:pPr>
            <a:r>
              <a:rPr lang="en-US" sz="1800" dirty="0"/>
              <a:t>names = c("</a:t>
            </a:r>
            <a:r>
              <a:rPr lang="en-US" sz="1800" dirty="0" err="1"/>
              <a:t>Mary","Martha","Rosy","Kim","Kristen","Amy","Sam</a:t>
            </a:r>
            <a:r>
              <a:rPr lang="en-US" sz="1800" dirty="0"/>
              <a:t>")</a:t>
            </a:r>
          </a:p>
          <a:p>
            <a:pPr marL="0" indent="0">
              <a:spcBef>
                <a:spcPts val="0"/>
              </a:spcBef>
              <a:buNone/>
            </a:pPr>
            <a:r>
              <a:rPr lang="en-US" sz="1800" dirty="0"/>
              <a:t>subject = c("</a:t>
            </a:r>
            <a:r>
              <a:rPr lang="en-US" sz="1800" dirty="0" err="1"/>
              <a:t>English","Math",NA,"Sociology","Math","Music","Dance</a:t>
            </a:r>
            <a:r>
              <a:rPr lang="en-US" sz="1800" dirty="0"/>
              <a:t>")</a:t>
            </a:r>
          </a:p>
          <a:p>
            <a:pPr marL="0" indent="0">
              <a:spcBef>
                <a:spcPts val="0"/>
              </a:spcBef>
              <a:buNone/>
            </a:pPr>
            <a:r>
              <a:rPr lang="en-US" sz="1800" dirty="0" err="1"/>
              <a:t>df</a:t>
            </a:r>
            <a:r>
              <a:rPr lang="en-US" sz="1800" dirty="0"/>
              <a:t> = </a:t>
            </a:r>
            <a:r>
              <a:rPr lang="en-US" sz="1800" dirty="0" err="1"/>
              <a:t>data.frame</a:t>
            </a:r>
            <a:r>
              <a:rPr lang="en-US" sz="1800" dirty="0"/>
              <a:t>(Age = age, Years = </a:t>
            </a:r>
            <a:r>
              <a:rPr lang="en-US" sz="1800" dirty="0" err="1"/>
              <a:t>yrs_math_ed,Name</a:t>
            </a:r>
            <a:r>
              <a:rPr lang="en-US" sz="1800" dirty="0"/>
              <a:t> = names, Major = subject)</a:t>
            </a:r>
          </a:p>
          <a:p>
            <a:pPr marL="0" indent="0">
              <a:spcBef>
                <a:spcPts val="0"/>
              </a:spcBef>
              <a:buNone/>
            </a:pPr>
            <a:r>
              <a:rPr lang="en-US" sz="1800" dirty="0" err="1"/>
              <a:t>df</a:t>
            </a:r>
            <a:endParaRPr lang="en-US" sz="1800" dirty="0"/>
          </a:p>
          <a:p>
            <a:pPr marL="0" indent="0">
              <a:spcBef>
                <a:spcPts val="0"/>
              </a:spcBef>
              <a:buNone/>
            </a:pPr>
            <a:r>
              <a:rPr lang="en-US" sz="1800" dirty="0"/>
              <a:t>#Sort on a column with no NAs</a:t>
            </a:r>
          </a:p>
          <a:p>
            <a:pPr marL="0" indent="0">
              <a:spcBef>
                <a:spcPts val="0"/>
              </a:spcBef>
              <a:buNone/>
            </a:pPr>
            <a:r>
              <a:rPr lang="en-US" sz="1800" dirty="0" err="1"/>
              <a:t>df</a:t>
            </a:r>
            <a:r>
              <a:rPr lang="en-US" sz="1800" dirty="0"/>
              <a:t> %&gt;% arrange(df3$Name)</a:t>
            </a:r>
          </a:p>
          <a:p>
            <a:pPr marL="0" indent="0">
              <a:spcBef>
                <a:spcPts val="0"/>
              </a:spcBef>
              <a:buNone/>
            </a:pPr>
            <a:r>
              <a:rPr lang="en-US" sz="1800" dirty="0"/>
              <a:t>#Sort on a column with NAs</a:t>
            </a:r>
          </a:p>
          <a:p>
            <a:pPr marL="0" indent="0">
              <a:spcBef>
                <a:spcPts val="0"/>
              </a:spcBef>
              <a:buNone/>
            </a:pPr>
            <a:r>
              <a:rPr lang="en-US" sz="1800" dirty="0" err="1"/>
              <a:t>df</a:t>
            </a:r>
            <a:r>
              <a:rPr lang="en-US" sz="1800" dirty="0"/>
              <a:t> %&gt;% arrange(df3$Age)</a:t>
            </a:r>
          </a:p>
          <a:p>
            <a:pPr marL="0" indent="0">
              <a:spcBef>
                <a:spcPts val="0"/>
              </a:spcBef>
              <a:buNone/>
            </a:pPr>
            <a:r>
              <a:rPr lang="en-US" sz="1800" dirty="0"/>
              <a:t># NA end up at the end of the list when sorted on column with NAs.</a:t>
            </a:r>
          </a:p>
        </p:txBody>
      </p:sp>
    </p:spTree>
    <p:extLst>
      <p:ext uri="{BB962C8B-B14F-4D97-AF65-F5344CB8AC3E}">
        <p14:creationId xmlns:p14="http://schemas.microsoft.com/office/powerpoint/2010/main" val="3513375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4722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F6BB2-7B19-6F4E-87CF-89FE4702C7D0}"/>
              </a:ext>
            </a:extLst>
          </p:cNvPr>
          <p:cNvSpPr>
            <a:spLocks noGrp="1"/>
          </p:cNvSpPr>
          <p:nvPr>
            <p:ph type="title"/>
          </p:nvPr>
        </p:nvSpPr>
        <p:spPr/>
        <p:txBody>
          <a:bodyPr/>
          <a:lstStyle/>
          <a:p>
            <a:r>
              <a:rPr lang="en-US" dirty="0"/>
              <a:t>The Data Science Pipeline</a:t>
            </a:r>
          </a:p>
        </p:txBody>
      </p:sp>
      <p:pic>
        <p:nvPicPr>
          <p:cNvPr id="4" name="Picture 3">
            <a:extLst>
              <a:ext uri="{FF2B5EF4-FFF2-40B4-BE49-F238E27FC236}">
                <a16:creationId xmlns:a16="http://schemas.microsoft.com/office/drawing/2014/main" id="{43A84B57-A8BE-7E45-85D3-E0432F95BFC3}"/>
              </a:ext>
            </a:extLst>
          </p:cNvPr>
          <p:cNvPicPr>
            <a:picLocks noChangeAspect="1"/>
          </p:cNvPicPr>
          <p:nvPr/>
        </p:nvPicPr>
        <p:blipFill>
          <a:blip r:embed="rId2"/>
          <a:stretch>
            <a:fillRect/>
          </a:stretch>
        </p:blipFill>
        <p:spPr>
          <a:xfrm>
            <a:off x="1381125" y="2667000"/>
            <a:ext cx="6381750" cy="2349869"/>
          </a:xfrm>
          <a:prstGeom prst="rect">
            <a:avLst/>
          </a:prstGeom>
        </p:spPr>
      </p:pic>
      <p:sp>
        <p:nvSpPr>
          <p:cNvPr id="5" name="Rectangle 4">
            <a:extLst>
              <a:ext uri="{FF2B5EF4-FFF2-40B4-BE49-F238E27FC236}">
                <a16:creationId xmlns:a16="http://schemas.microsoft.com/office/drawing/2014/main" id="{91C07249-C720-B34B-89DD-40288CF59B0D}"/>
              </a:ext>
            </a:extLst>
          </p:cNvPr>
          <p:cNvSpPr/>
          <p:nvPr/>
        </p:nvSpPr>
        <p:spPr>
          <a:xfrm>
            <a:off x="3352800" y="3276600"/>
            <a:ext cx="1295400" cy="76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4991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p:txBody>
          <a:bodyPr/>
          <a:lstStyle/>
          <a:p>
            <a:r>
              <a:rPr lang="en-US" dirty="0"/>
              <a:t>Selecting Columns | select()</a:t>
            </a:r>
          </a:p>
        </p:txBody>
      </p:sp>
      <p:sp>
        <p:nvSpPr>
          <p:cNvPr id="21" name="Subtitle 20"/>
          <p:cNvSpPr>
            <a:spLocks noGrp="1"/>
          </p:cNvSpPr>
          <p:nvPr>
            <p:ph type="subTitle" idx="1"/>
          </p:nvPr>
        </p:nvSpPr>
        <p:spPr/>
        <p:txBody>
          <a:bodyPr/>
          <a:lstStyle/>
          <a:p>
            <a:endParaRPr lang="en-US"/>
          </a:p>
        </p:txBody>
      </p:sp>
    </p:spTree>
    <p:extLst>
      <p:ext uri="{BB962C8B-B14F-4D97-AF65-F5344CB8AC3E}">
        <p14:creationId xmlns:p14="http://schemas.microsoft.com/office/powerpoint/2010/main" val="472903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E99B-9AE2-E240-A5D5-C7D3EEFD30FD}"/>
              </a:ext>
            </a:extLst>
          </p:cNvPr>
          <p:cNvSpPr>
            <a:spLocks noGrp="1"/>
          </p:cNvSpPr>
          <p:nvPr>
            <p:ph type="title"/>
          </p:nvPr>
        </p:nvSpPr>
        <p:spPr/>
        <p:txBody>
          <a:bodyPr>
            <a:noAutofit/>
          </a:bodyPr>
          <a:lstStyle/>
          <a:p>
            <a:r>
              <a:rPr lang="en-US" dirty="0"/>
              <a:t>select() v. filter()</a:t>
            </a:r>
          </a:p>
        </p:txBody>
      </p:sp>
      <p:sp>
        <p:nvSpPr>
          <p:cNvPr id="3" name="Content Placeholder 2">
            <a:extLst>
              <a:ext uri="{FF2B5EF4-FFF2-40B4-BE49-F238E27FC236}">
                <a16:creationId xmlns:a16="http://schemas.microsoft.com/office/drawing/2014/main" id="{1DB13FDF-3F89-734F-BBD5-276D43BADBED}"/>
              </a:ext>
            </a:extLst>
          </p:cNvPr>
          <p:cNvSpPr>
            <a:spLocks noGrp="1"/>
          </p:cNvSpPr>
          <p:nvPr>
            <p:ph idx="1"/>
          </p:nvPr>
        </p:nvSpPr>
        <p:spPr>
          <a:xfrm>
            <a:off x="457200" y="1600201"/>
            <a:ext cx="8229600" cy="533399"/>
          </a:xfrm>
        </p:spPr>
        <p:txBody>
          <a:bodyPr>
            <a:noAutofit/>
          </a:bodyPr>
          <a:lstStyle/>
          <a:p>
            <a:r>
              <a:rPr lang="en-US" sz="2800" dirty="0"/>
              <a:t>filter() chooses rows</a:t>
            </a:r>
          </a:p>
        </p:txBody>
      </p:sp>
      <p:sp>
        <p:nvSpPr>
          <p:cNvPr id="5" name="Rectangle 4">
            <a:extLst>
              <a:ext uri="{FF2B5EF4-FFF2-40B4-BE49-F238E27FC236}">
                <a16:creationId xmlns:a16="http://schemas.microsoft.com/office/drawing/2014/main" id="{A8B1C6C7-E4BA-5A4B-9021-64D656F92958}"/>
              </a:ext>
            </a:extLst>
          </p:cNvPr>
          <p:cNvSpPr/>
          <p:nvPr/>
        </p:nvSpPr>
        <p:spPr>
          <a:xfrm>
            <a:off x="2019300" y="5772220"/>
            <a:ext cx="5105400" cy="707886"/>
          </a:xfrm>
          <a:prstGeom prst="rect">
            <a:avLst/>
          </a:prstGeom>
        </p:spPr>
        <p:txBody>
          <a:bodyPr wrap="square">
            <a:noAutofit/>
          </a:bodyPr>
          <a:lstStyle/>
          <a:p>
            <a:r>
              <a:rPr lang="en-US" sz="2000" dirty="0"/>
              <a:t>#chooses the columns class, city, </a:t>
            </a:r>
            <a:r>
              <a:rPr lang="en-US" sz="2000" dirty="0" err="1"/>
              <a:t>hwy</a:t>
            </a:r>
            <a:endParaRPr lang="en-US" sz="2000" dirty="0"/>
          </a:p>
          <a:p>
            <a:r>
              <a:rPr lang="en-US" sz="2000" dirty="0"/>
              <a:t>mpg %&gt;% select(class, </a:t>
            </a:r>
            <a:r>
              <a:rPr lang="en-US" sz="2000" dirty="0" err="1"/>
              <a:t>cty</a:t>
            </a:r>
            <a:r>
              <a:rPr lang="en-US" sz="2000" dirty="0"/>
              <a:t>, </a:t>
            </a:r>
            <a:r>
              <a:rPr lang="en-US" sz="2000" dirty="0" err="1"/>
              <a:t>hwy</a:t>
            </a:r>
            <a:r>
              <a:rPr lang="en-US" sz="2000" dirty="0"/>
              <a:t>)</a:t>
            </a:r>
          </a:p>
        </p:txBody>
      </p:sp>
      <p:sp>
        <p:nvSpPr>
          <p:cNvPr id="6" name="Rectangle 5">
            <a:extLst>
              <a:ext uri="{FF2B5EF4-FFF2-40B4-BE49-F238E27FC236}">
                <a16:creationId xmlns:a16="http://schemas.microsoft.com/office/drawing/2014/main" id="{1736CA01-6867-6449-9B6D-02C60F3713AA}"/>
              </a:ext>
            </a:extLst>
          </p:cNvPr>
          <p:cNvSpPr/>
          <p:nvPr/>
        </p:nvSpPr>
        <p:spPr>
          <a:xfrm>
            <a:off x="2019300" y="2272311"/>
            <a:ext cx="5105400" cy="707886"/>
          </a:xfrm>
          <a:prstGeom prst="rect">
            <a:avLst/>
          </a:prstGeom>
        </p:spPr>
        <p:txBody>
          <a:bodyPr wrap="square">
            <a:noAutofit/>
          </a:bodyPr>
          <a:lstStyle/>
          <a:p>
            <a:r>
              <a:rPr lang="en-US" sz="2000" dirty="0"/>
              <a:t># chooses rows with year &lt; 2000</a:t>
            </a:r>
          </a:p>
          <a:p>
            <a:r>
              <a:rPr lang="en-US" sz="2000" dirty="0"/>
              <a:t>mpg %&gt;% filter(year &lt; 2000)</a:t>
            </a:r>
          </a:p>
        </p:txBody>
      </p:sp>
      <p:sp>
        <p:nvSpPr>
          <p:cNvPr id="24" name="Content Placeholder 2">
            <a:extLst>
              <a:ext uri="{FF2B5EF4-FFF2-40B4-BE49-F238E27FC236}">
                <a16:creationId xmlns:a16="http://schemas.microsoft.com/office/drawing/2014/main" id="{1DB13FDF-3F89-734F-BBD5-276D43BADBED}"/>
              </a:ext>
            </a:extLst>
          </p:cNvPr>
          <p:cNvSpPr txBox="1">
            <a:spLocks/>
          </p:cNvSpPr>
          <p:nvPr/>
        </p:nvSpPr>
        <p:spPr>
          <a:xfrm>
            <a:off x="457200" y="3118908"/>
            <a:ext cx="8229600" cy="2514600"/>
          </a:xfrm>
          <a:prstGeom prst="rect">
            <a:avLst/>
          </a:prstGeom>
        </p:spPr>
        <p:txBody>
          <a:bodyPr vert="horz" lIns="91440" tIns="45720" rIns="91440" bIns="45720" rtlCol="0">
            <a:noAutofit/>
          </a:bodyPr>
          <a:lst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dirty="0"/>
              <a:t>select() chooses columns</a:t>
            </a:r>
          </a:p>
          <a:p>
            <a:pPr lvl="1"/>
            <a:r>
              <a:rPr lang="en-US" sz="2400" dirty="0"/>
              <a:t>Example suppose you wanted to create a dataset that only had the variables you were interested in. Say your analysis only focused on the relationship between the city and highway miles per gallon variables conditional on the class of the car.</a:t>
            </a:r>
          </a:p>
        </p:txBody>
      </p:sp>
    </p:spTree>
    <p:extLst>
      <p:ext uri="{BB962C8B-B14F-4D97-AF65-F5344CB8AC3E}">
        <p14:creationId xmlns:p14="http://schemas.microsoft.com/office/powerpoint/2010/main" val="684127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3524A-7E64-434B-A582-7689A7FB11D9}"/>
              </a:ext>
            </a:extLst>
          </p:cNvPr>
          <p:cNvSpPr>
            <a:spLocks noGrp="1"/>
          </p:cNvSpPr>
          <p:nvPr>
            <p:ph type="title"/>
          </p:nvPr>
        </p:nvSpPr>
        <p:spPr/>
        <p:txBody>
          <a:bodyPr/>
          <a:lstStyle/>
          <a:p>
            <a:r>
              <a:rPr lang="en-US" dirty="0"/>
              <a:t>select() and plotting</a:t>
            </a:r>
          </a:p>
        </p:txBody>
      </p:sp>
      <p:sp>
        <p:nvSpPr>
          <p:cNvPr id="23" name="Content Placeholder 22"/>
          <p:cNvSpPr>
            <a:spLocks noGrp="1"/>
          </p:cNvSpPr>
          <p:nvPr>
            <p:ph idx="1"/>
          </p:nvPr>
        </p:nvSpPr>
        <p:spPr>
          <a:xfrm>
            <a:off x="457200" y="1600200"/>
            <a:ext cx="4648200" cy="4525963"/>
          </a:xfrm>
        </p:spPr>
        <p:txBody>
          <a:bodyPr/>
          <a:lstStyle/>
          <a:p>
            <a:pPr marL="0" lvl="1" indent="0">
              <a:buNone/>
            </a:pPr>
            <a:r>
              <a:rPr lang="en-US" sz="2000" dirty="0"/>
              <a:t>Example: Suppose you wanted to create a dataset that only had the variables you were interested in. </a:t>
            </a:r>
            <a:br>
              <a:rPr lang="en-US" sz="2000" dirty="0"/>
            </a:br>
            <a:r>
              <a:rPr lang="en-US" sz="2000" dirty="0"/>
              <a:t>Say your analysis only focused on </a:t>
            </a:r>
            <a:br>
              <a:rPr lang="en-US" sz="2000" dirty="0"/>
            </a:br>
            <a:r>
              <a:rPr lang="en-US" sz="2000" dirty="0"/>
              <a:t>the relationship between the city and highway miles per gallon variables conditional on the class of the car.</a:t>
            </a:r>
          </a:p>
          <a:p>
            <a:pPr marL="0" lvl="1" indent="0">
              <a:buNone/>
            </a:pPr>
            <a:endParaRPr lang="en-US" sz="2000" dirty="0"/>
          </a:p>
          <a:p>
            <a:pPr marL="0" indent="0">
              <a:spcBef>
                <a:spcPts val="0"/>
              </a:spcBef>
              <a:buNone/>
            </a:pPr>
            <a:r>
              <a:rPr lang="en-US" sz="2000" dirty="0"/>
              <a:t>#NEW PACKAGE! </a:t>
            </a:r>
            <a:r>
              <a:rPr lang="en-US" sz="2000" dirty="0" err="1"/>
              <a:t>Ggally</a:t>
            </a:r>
            <a:endParaRPr lang="en-US" sz="2000" dirty="0"/>
          </a:p>
          <a:p>
            <a:pPr marL="0" indent="0">
              <a:spcBef>
                <a:spcPts val="0"/>
              </a:spcBef>
              <a:buNone/>
            </a:pPr>
            <a:r>
              <a:rPr lang="en-US" sz="2000" dirty="0" err="1"/>
              <a:t>install.packages</a:t>
            </a:r>
            <a:r>
              <a:rPr lang="en-US" sz="2000" dirty="0"/>
              <a:t>("</a:t>
            </a:r>
            <a:r>
              <a:rPr lang="en-US" sz="2000" dirty="0" err="1"/>
              <a:t>GGally</a:t>
            </a:r>
            <a:r>
              <a:rPr lang="en-US" sz="2000" dirty="0"/>
              <a:t>")</a:t>
            </a:r>
          </a:p>
          <a:p>
            <a:pPr marL="0" indent="0">
              <a:spcBef>
                <a:spcPts val="0"/>
              </a:spcBef>
              <a:buNone/>
            </a:pPr>
            <a:r>
              <a:rPr lang="en-US" sz="2000" dirty="0"/>
              <a:t>library(</a:t>
            </a:r>
            <a:r>
              <a:rPr lang="en-US" sz="2000" dirty="0" err="1"/>
              <a:t>GGally</a:t>
            </a:r>
            <a:r>
              <a:rPr lang="en-US" sz="2000" dirty="0"/>
              <a:t>)</a:t>
            </a:r>
          </a:p>
          <a:p>
            <a:pPr marL="0" indent="0">
              <a:spcBef>
                <a:spcPts val="0"/>
              </a:spcBef>
              <a:buNone/>
            </a:pPr>
            <a:r>
              <a:rPr lang="en-US" sz="2000" dirty="0"/>
              <a:t>#chooses the columns class, city, </a:t>
            </a:r>
            <a:r>
              <a:rPr lang="en-US" sz="2000" dirty="0" err="1"/>
              <a:t>hwy</a:t>
            </a:r>
            <a:endParaRPr lang="en-US" sz="2000" dirty="0"/>
          </a:p>
          <a:p>
            <a:pPr marL="0" indent="0">
              <a:spcBef>
                <a:spcPts val="0"/>
              </a:spcBef>
              <a:buNone/>
            </a:pPr>
            <a:r>
              <a:rPr lang="en-US" sz="2000" dirty="0"/>
              <a:t>mpg %&gt;% </a:t>
            </a:r>
          </a:p>
          <a:p>
            <a:pPr marL="0" indent="0">
              <a:spcBef>
                <a:spcPts val="0"/>
              </a:spcBef>
              <a:buNone/>
            </a:pPr>
            <a:r>
              <a:rPr lang="en-US" sz="2000" dirty="0"/>
              <a:t>select(class, </a:t>
            </a:r>
            <a:r>
              <a:rPr lang="en-US" sz="2000" dirty="0" err="1"/>
              <a:t>cty</a:t>
            </a:r>
            <a:r>
              <a:rPr lang="en-US" sz="2000" dirty="0"/>
              <a:t>, </a:t>
            </a:r>
            <a:r>
              <a:rPr lang="en-US" sz="2000" dirty="0" err="1"/>
              <a:t>hwy</a:t>
            </a:r>
            <a:r>
              <a:rPr lang="en-US" sz="2000" dirty="0"/>
              <a:t>) %&gt;%</a:t>
            </a:r>
          </a:p>
          <a:p>
            <a:pPr marL="0" indent="0">
              <a:spcBef>
                <a:spcPts val="0"/>
              </a:spcBef>
              <a:buNone/>
            </a:pPr>
            <a:r>
              <a:rPr lang="en-US" sz="2000" dirty="0" err="1"/>
              <a:t>ggpairs</a:t>
            </a:r>
            <a:r>
              <a:rPr lang="en-US" sz="2000" dirty="0"/>
              <a:t>(</a:t>
            </a:r>
            <a:r>
              <a:rPr lang="en-US" sz="2000" dirty="0" err="1"/>
              <a:t>aes</a:t>
            </a:r>
            <a:r>
              <a:rPr lang="en-US" sz="2000" dirty="0"/>
              <a:t>(color = class)</a:t>
            </a:r>
          </a:p>
        </p:txBody>
      </p:sp>
      <p:pic>
        <p:nvPicPr>
          <p:cNvPr id="6" name="Picture 5">
            <a:extLst>
              <a:ext uri="{FF2B5EF4-FFF2-40B4-BE49-F238E27FC236}">
                <a16:creationId xmlns:a16="http://schemas.microsoft.com/office/drawing/2014/main" id="{272E47DE-B980-904D-BA27-8CF85D01B8CA}"/>
              </a:ext>
            </a:extLst>
          </p:cNvPr>
          <p:cNvPicPr>
            <a:picLocks noChangeAspect="1"/>
          </p:cNvPicPr>
          <p:nvPr/>
        </p:nvPicPr>
        <p:blipFill>
          <a:blip r:embed="rId2"/>
          <a:stretch>
            <a:fillRect/>
          </a:stretch>
        </p:blipFill>
        <p:spPr>
          <a:xfrm>
            <a:off x="5105400" y="1600200"/>
            <a:ext cx="3581400" cy="3490799"/>
          </a:xfrm>
          <a:prstGeom prst="rect">
            <a:avLst/>
          </a:prstGeom>
        </p:spPr>
      </p:pic>
    </p:spTree>
    <p:extLst>
      <p:ext uri="{BB962C8B-B14F-4D97-AF65-F5344CB8AC3E}">
        <p14:creationId xmlns:p14="http://schemas.microsoft.com/office/powerpoint/2010/main" val="3179679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E99B-9AE2-E240-A5D5-C7D3EEFD30FD}"/>
              </a:ext>
            </a:extLst>
          </p:cNvPr>
          <p:cNvSpPr>
            <a:spLocks noGrp="1"/>
          </p:cNvSpPr>
          <p:nvPr>
            <p:ph type="title"/>
          </p:nvPr>
        </p:nvSpPr>
        <p:spPr/>
        <p:txBody>
          <a:bodyPr/>
          <a:lstStyle/>
          <a:p>
            <a:r>
              <a:rPr lang="en-US" dirty="0"/>
              <a:t>FIFA Dataset</a:t>
            </a:r>
          </a:p>
        </p:txBody>
      </p:sp>
      <p:sp>
        <p:nvSpPr>
          <p:cNvPr id="3" name="Content Placeholder 2">
            <a:extLst>
              <a:ext uri="{FF2B5EF4-FFF2-40B4-BE49-F238E27FC236}">
                <a16:creationId xmlns:a16="http://schemas.microsoft.com/office/drawing/2014/main" id="{1DB13FDF-3F89-734F-BBD5-276D43BADBED}"/>
              </a:ext>
            </a:extLst>
          </p:cNvPr>
          <p:cNvSpPr>
            <a:spLocks noGrp="1"/>
          </p:cNvSpPr>
          <p:nvPr>
            <p:ph idx="1"/>
          </p:nvPr>
        </p:nvSpPr>
        <p:spPr>
          <a:xfrm>
            <a:off x="457200" y="1600201"/>
            <a:ext cx="8229600" cy="1142999"/>
          </a:xfrm>
        </p:spPr>
        <p:txBody>
          <a:bodyPr/>
          <a:lstStyle/>
          <a:p>
            <a:pPr marL="0" indent="0">
              <a:buNone/>
            </a:pPr>
            <a:r>
              <a:rPr lang="en-US" sz="2000" dirty="0"/>
              <a:t>Introducing the football/soccer FIFA player dataset: FifaPlayers.csv.</a:t>
            </a:r>
          </a:p>
          <a:p>
            <a:r>
              <a:rPr lang="en-US" sz="2000" dirty="0"/>
              <a:t>18,207 players</a:t>
            </a:r>
          </a:p>
          <a:p>
            <a:r>
              <a:rPr lang="en-US" sz="2000" dirty="0"/>
              <a:t>89 features/attributes</a:t>
            </a:r>
          </a:p>
        </p:txBody>
      </p:sp>
      <p:pic>
        <p:nvPicPr>
          <p:cNvPr id="4" name="Picture 3">
            <a:extLst>
              <a:ext uri="{FF2B5EF4-FFF2-40B4-BE49-F238E27FC236}">
                <a16:creationId xmlns:a16="http://schemas.microsoft.com/office/drawing/2014/main" id="{407F796C-671C-FC46-9D6D-D7AAC275711D}"/>
              </a:ext>
            </a:extLst>
          </p:cNvPr>
          <p:cNvPicPr>
            <a:picLocks noChangeAspect="1"/>
          </p:cNvPicPr>
          <p:nvPr/>
        </p:nvPicPr>
        <p:blipFill>
          <a:blip r:embed="rId2"/>
          <a:stretch>
            <a:fillRect/>
          </a:stretch>
        </p:blipFill>
        <p:spPr>
          <a:xfrm>
            <a:off x="1104676" y="2895600"/>
            <a:ext cx="6934649" cy="3462270"/>
          </a:xfrm>
          <a:prstGeom prst="rect">
            <a:avLst/>
          </a:prstGeom>
        </p:spPr>
      </p:pic>
      <p:sp>
        <p:nvSpPr>
          <p:cNvPr id="7" name="Rectangle 6">
            <a:extLst>
              <a:ext uri="{FF2B5EF4-FFF2-40B4-BE49-F238E27FC236}">
                <a16:creationId xmlns:a16="http://schemas.microsoft.com/office/drawing/2014/main" id="{7376BB16-5E00-3949-8133-50B79666C141}"/>
              </a:ext>
            </a:extLst>
          </p:cNvPr>
          <p:cNvSpPr/>
          <p:nvPr/>
        </p:nvSpPr>
        <p:spPr>
          <a:xfrm>
            <a:off x="2133825" y="6390707"/>
            <a:ext cx="5905500" cy="276999"/>
          </a:xfrm>
          <a:prstGeom prst="rect">
            <a:avLst/>
          </a:prstGeom>
        </p:spPr>
        <p:txBody>
          <a:bodyPr wrap="square" rIns="0" anchor="b">
            <a:noAutofit/>
          </a:bodyPr>
          <a:lstStyle/>
          <a:p>
            <a:pPr algn="r"/>
            <a:r>
              <a:rPr lang="en-US" sz="1200" dirty="0">
                <a:hlinkClick r:id="rId3"/>
              </a:rPr>
              <a:t>https://</a:t>
            </a:r>
            <a:r>
              <a:rPr lang="en-US" sz="1200" dirty="0" err="1">
                <a:hlinkClick r:id="rId3"/>
              </a:rPr>
              <a:t>www.guidetofootball.com</a:t>
            </a:r>
            <a:r>
              <a:rPr lang="en-US" sz="1200" dirty="0">
                <a:hlinkClick r:id="rId3"/>
              </a:rPr>
              <a:t>/tactics/playing-positions</a:t>
            </a:r>
            <a:endParaRPr lang="en-US" sz="1200" dirty="0"/>
          </a:p>
        </p:txBody>
      </p:sp>
    </p:spTree>
    <p:extLst>
      <p:ext uri="{BB962C8B-B14F-4D97-AF65-F5344CB8AC3E}">
        <p14:creationId xmlns:p14="http://schemas.microsoft.com/office/powerpoint/2010/main" val="2254988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E99B-9AE2-E240-A5D5-C7D3EEFD30FD}"/>
              </a:ext>
            </a:extLst>
          </p:cNvPr>
          <p:cNvSpPr>
            <a:spLocks noGrp="1"/>
          </p:cNvSpPr>
          <p:nvPr>
            <p:ph type="title"/>
          </p:nvPr>
        </p:nvSpPr>
        <p:spPr/>
        <p:txBody>
          <a:bodyPr/>
          <a:lstStyle/>
          <a:p>
            <a:r>
              <a:rPr lang="en-US" dirty="0"/>
              <a:t>FIFA Dataset</a:t>
            </a:r>
          </a:p>
        </p:txBody>
      </p:sp>
      <p:sp>
        <p:nvSpPr>
          <p:cNvPr id="3" name="Content Placeholder 2">
            <a:extLst>
              <a:ext uri="{FF2B5EF4-FFF2-40B4-BE49-F238E27FC236}">
                <a16:creationId xmlns:a16="http://schemas.microsoft.com/office/drawing/2014/main" id="{1DB13FDF-3F89-734F-BBD5-276D43BADBED}"/>
              </a:ext>
            </a:extLst>
          </p:cNvPr>
          <p:cNvSpPr>
            <a:spLocks noGrp="1"/>
          </p:cNvSpPr>
          <p:nvPr>
            <p:ph sz="half" idx="1"/>
          </p:nvPr>
        </p:nvSpPr>
        <p:spPr/>
        <p:txBody>
          <a:bodyPr/>
          <a:lstStyle/>
          <a:p>
            <a:pPr marL="0" indent="0">
              <a:buNone/>
            </a:pPr>
            <a:r>
              <a:rPr lang="en-US" sz="2000" dirty="0"/>
              <a:t>Your goal is to analyze the relationships between the player’s rating of his ability to score (Finishing), and his ball control rating (</a:t>
            </a:r>
            <a:r>
              <a:rPr lang="en-US" sz="2000" dirty="0" err="1"/>
              <a:t>BallControl</a:t>
            </a:r>
            <a:r>
              <a:rPr lang="en-US" sz="2000" dirty="0"/>
              <a:t>) and his shot power rating (</a:t>
            </a:r>
            <a:r>
              <a:rPr lang="en-US" sz="2000" dirty="0" err="1"/>
              <a:t>ShotPower</a:t>
            </a:r>
            <a:r>
              <a:rPr lang="en-US" sz="2000" dirty="0"/>
              <a:t>).</a:t>
            </a:r>
          </a:p>
          <a:p>
            <a:pPr marL="0" indent="0">
              <a:buNone/>
            </a:pPr>
            <a:endParaRPr lang="en-US" sz="2000" dirty="0"/>
          </a:p>
        </p:txBody>
      </p:sp>
      <p:sp>
        <p:nvSpPr>
          <p:cNvPr id="5" name="Rectangle 4">
            <a:extLst>
              <a:ext uri="{FF2B5EF4-FFF2-40B4-BE49-F238E27FC236}">
                <a16:creationId xmlns:a16="http://schemas.microsoft.com/office/drawing/2014/main" id="{DFDD79C7-538D-6B45-BD95-8DC797E92CF1}"/>
              </a:ext>
            </a:extLst>
          </p:cNvPr>
          <p:cNvSpPr/>
          <p:nvPr/>
        </p:nvSpPr>
        <p:spPr>
          <a:xfrm>
            <a:off x="457200" y="5228614"/>
            <a:ext cx="5181600" cy="923330"/>
          </a:xfrm>
          <a:prstGeom prst="rect">
            <a:avLst/>
          </a:prstGeom>
        </p:spPr>
        <p:txBody>
          <a:bodyPr wrap="square">
            <a:spAutoFit/>
          </a:bodyPr>
          <a:lstStyle/>
          <a:p>
            <a:r>
              <a:rPr lang="en-US" dirty="0" err="1"/>
              <a:t>fifa</a:t>
            </a:r>
            <a:r>
              <a:rPr lang="en-US" dirty="0"/>
              <a:t> %&gt;%</a:t>
            </a:r>
            <a:br>
              <a:rPr lang="en-US" dirty="0"/>
            </a:br>
            <a:r>
              <a:rPr lang="en-US" dirty="0"/>
              <a:t>select(Finishing, </a:t>
            </a:r>
            <a:r>
              <a:rPr lang="en-US" dirty="0" err="1"/>
              <a:t>BallControl</a:t>
            </a:r>
            <a:r>
              <a:rPr lang="en-US" dirty="0"/>
              <a:t>, </a:t>
            </a:r>
            <a:r>
              <a:rPr lang="en-US" dirty="0" err="1"/>
              <a:t>ShotPower</a:t>
            </a:r>
            <a:r>
              <a:rPr lang="en-US" dirty="0"/>
              <a:t>) %&gt;%</a:t>
            </a:r>
            <a:br>
              <a:rPr lang="en-US" dirty="0"/>
            </a:br>
            <a:r>
              <a:rPr lang="en-US" dirty="0" err="1"/>
              <a:t>ggpairs</a:t>
            </a:r>
            <a:r>
              <a:rPr lang="en-US" dirty="0"/>
              <a:t>()</a:t>
            </a:r>
          </a:p>
        </p:txBody>
      </p:sp>
      <p:pic>
        <p:nvPicPr>
          <p:cNvPr id="7" name="Content Placeholder 6">
            <a:extLst>
              <a:ext uri="{FF2B5EF4-FFF2-40B4-BE49-F238E27FC236}">
                <a16:creationId xmlns:a16="http://schemas.microsoft.com/office/drawing/2014/main" id="{8693E176-0D1D-3B4A-A67F-9C9F1901B339}"/>
              </a:ext>
            </a:extLst>
          </p:cNvPr>
          <p:cNvPicPr>
            <a:picLocks noGrp="1" noChangeAspect="1"/>
          </p:cNvPicPr>
          <p:nvPr>
            <p:ph sz="half" idx="2"/>
          </p:nvPr>
        </p:nvPicPr>
        <p:blipFill>
          <a:blip r:embed="rId2"/>
          <a:stretch>
            <a:fillRect/>
          </a:stretch>
        </p:blipFill>
        <p:spPr>
          <a:xfrm>
            <a:off x="4376649" y="1600200"/>
            <a:ext cx="4310151" cy="3628414"/>
          </a:xfrm>
          <a:prstGeom prst="rect">
            <a:avLst/>
          </a:prstGeom>
        </p:spPr>
      </p:pic>
    </p:spTree>
    <p:extLst>
      <p:ext uri="{BB962C8B-B14F-4D97-AF65-F5344CB8AC3E}">
        <p14:creationId xmlns:p14="http://schemas.microsoft.com/office/powerpoint/2010/main" val="2290263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E99B-9AE2-E240-A5D5-C7D3EEFD30FD}"/>
              </a:ext>
            </a:extLst>
          </p:cNvPr>
          <p:cNvSpPr>
            <a:spLocks noGrp="1"/>
          </p:cNvSpPr>
          <p:nvPr>
            <p:ph type="title"/>
          </p:nvPr>
        </p:nvSpPr>
        <p:spPr/>
        <p:txBody>
          <a:bodyPr/>
          <a:lstStyle/>
          <a:p>
            <a:r>
              <a:rPr lang="en-US"/>
              <a:t>FIFA Dataset</a:t>
            </a:r>
            <a:endParaRPr lang="en-US" dirty="0"/>
          </a:p>
        </p:txBody>
      </p:sp>
      <p:sp>
        <p:nvSpPr>
          <p:cNvPr id="3" name="Content Placeholder 2">
            <a:extLst>
              <a:ext uri="{FF2B5EF4-FFF2-40B4-BE49-F238E27FC236}">
                <a16:creationId xmlns:a16="http://schemas.microsoft.com/office/drawing/2014/main" id="{1DB13FDF-3F89-734F-BBD5-276D43BADBED}"/>
              </a:ext>
            </a:extLst>
          </p:cNvPr>
          <p:cNvSpPr>
            <a:spLocks noGrp="1"/>
          </p:cNvSpPr>
          <p:nvPr>
            <p:ph sz="half" idx="1"/>
          </p:nvPr>
        </p:nvSpPr>
        <p:spPr/>
        <p:txBody>
          <a:bodyPr/>
          <a:lstStyle/>
          <a:p>
            <a:pPr marL="0" indent="0">
              <a:buNone/>
            </a:pPr>
            <a:r>
              <a:rPr lang="en-US" sz="2000" dirty="0"/>
              <a:t>Now your goal is to analyze the relationships between the player’s rating of his ability to score (Finishing), and his ball control rating (</a:t>
            </a:r>
            <a:r>
              <a:rPr lang="en-US" sz="2000" dirty="0" err="1"/>
              <a:t>BallControl</a:t>
            </a:r>
            <a:r>
              <a:rPr lang="en-US" sz="2000" dirty="0"/>
              <a:t>) and his shot power rating (</a:t>
            </a:r>
            <a:r>
              <a:rPr lang="en-US" sz="2000" dirty="0" err="1"/>
              <a:t>ShotPower</a:t>
            </a:r>
            <a:r>
              <a:rPr lang="en-US" sz="2000" dirty="0"/>
              <a:t>) conditional on the athlete’s preferred foot (</a:t>
            </a:r>
            <a:r>
              <a:rPr lang="en-US" sz="2000" dirty="0" err="1"/>
              <a:t>Preferred.Foot</a:t>
            </a:r>
            <a:r>
              <a:rPr lang="en-US" sz="2000" dirty="0"/>
              <a:t>).</a:t>
            </a:r>
          </a:p>
          <a:p>
            <a:pPr marL="0" indent="0">
              <a:buNone/>
            </a:pPr>
            <a:endParaRPr lang="en-US" sz="1800" dirty="0"/>
          </a:p>
        </p:txBody>
      </p:sp>
      <p:sp>
        <p:nvSpPr>
          <p:cNvPr id="8" name="Rectangle 7">
            <a:extLst>
              <a:ext uri="{FF2B5EF4-FFF2-40B4-BE49-F238E27FC236}">
                <a16:creationId xmlns:a16="http://schemas.microsoft.com/office/drawing/2014/main" id="{2FA20E1B-6913-284D-AF54-30153A3C3C53}"/>
              </a:ext>
            </a:extLst>
          </p:cNvPr>
          <p:cNvSpPr/>
          <p:nvPr/>
        </p:nvSpPr>
        <p:spPr>
          <a:xfrm>
            <a:off x="457200" y="5200471"/>
            <a:ext cx="6848478" cy="1200329"/>
          </a:xfrm>
          <a:prstGeom prst="rect">
            <a:avLst/>
          </a:prstGeom>
        </p:spPr>
        <p:txBody>
          <a:bodyPr wrap="square">
            <a:spAutoFit/>
          </a:bodyPr>
          <a:lstStyle/>
          <a:p>
            <a:r>
              <a:rPr lang="en-US" dirty="0" err="1"/>
              <a:t>fifa</a:t>
            </a:r>
            <a:r>
              <a:rPr lang="en-US" dirty="0"/>
              <a:t> %&gt;%</a:t>
            </a:r>
          </a:p>
          <a:p>
            <a:r>
              <a:rPr lang="en-US" dirty="0"/>
              <a:t>filter(</a:t>
            </a:r>
            <a:r>
              <a:rPr lang="en-US" dirty="0" err="1"/>
              <a:t>Preferred.Foot</a:t>
            </a:r>
            <a:r>
              <a:rPr lang="en-US" dirty="0"/>
              <a:t> == "Right" | </a:t>
            </a:r>
            <a:r>
              <a:rPr lang="en-US" dirty="0" err="1"/>
              <a:t>Preferred.Foot</a:t>
            </a:r>
            <a:r>
              <a:rPr lang="en-US" dirty="0"/>
              <a:t> == "Left") %&gt;% </a:t>
            </a:r>
          </a:p>
          <a:p>
            <a:r>
              <a:rPr lang="en-US" dirty="0"/>
              <a:t>select(Finishing, </a:t>
            </a:r>
            <a:r>
              <a:rPr lang="en-US" dirty="0" err="1"/>
              <a:t>BallControl</a:t>
            </a:r>
            <a:r>
              <a:rPr lang="en-US" dirty="0"/>
              <a:t>, </a:t>
            </a:r>
            <a:r>
              <a:rPr lang="en-US" dirty="0" err="1"/>
              <a:t>ShotPower</a:t>
            </a:r>
            <a:r>
              <a:rPr lang="en-US" dirty="0"/>
              <a:t>, </a:t>
            </a:r>
            <a:r>
              <a:rPr lang="en-US" dirty="0" err="1"/>
              <a:t>Preferred.Foot</a:t>
            </a:r>
            <a:r>
              <a:rPr lang="en-US" dirty="0"/>
              <a:t>) %&gt;% </a:t>
            </a:r>
            <a:r>
              <a:rPr lang="en-US" dirty="0" err="1"/>
              <a:t>ggpairs</a:t>
            </a:r>
            <a:r>
              <a:rPr lang="en-US" dirty="0"/>
              <a:t>(</a:t>
            </a:r>
            <a:r>
              <a:rPr lang="en-US" dirty="0" err="1"/>
              <a:t>aes</a:t>
            </a:r>
            <a:r>
              <a:rPr lang="en-US" dirty="0"/>
              <a:t>(color = </a:t>
            </a:r>
            <a:r>
              <a:rPr lang="en-US" dirty="0" err="1"/>
              <a:t>Preferred.Foot</a:t>
            </a:r>
            <a:r>
              <a:rPr lang="en-US" dirty="0"/>
              <a:t>))</a:t>
            </a:r>
          </a:p>
        </p:txBody>
      </p:sp>
      <p:pic>
        <p:nvPicPr>
          <p:cNvPr id="9" name="Content Placeholder 8">
            <a:extLst>
              <a:ext uri="{FF2B5EF4-FFF2-40B4-BE49-F238E27FC236}">
                <a16:creationId xmlns:a16="http://schemas.microsoft.com/office/drawing/2014/main" id="{D4594E5D-F2D9-F045-BB73-155FD0AB1212}"/>
              </a:ext>
            </a:extLst>
          </p:cNvPr>
          <p:cNvPicPr>
            <a:picLocks noGrp="1" noChangeAspect="1"/>
          </p:cNvPicPr>
          <p:nvPr>
            <p:ph sz="half" idx="2"/>
          </p:nvPr>
        </p:nvPicPr>
        <p:blipFill>
          <a:blip r:embed="rId2"/>
          <a:stretch>
            <a:fillRect/>
          </a:stretch>
        </p:blipFill>
        <p:spPr>
          <a:xfrm>
            <a:off x="4389379" y="1640102"/>
            <a:ext cx="4297421" cy="3617697"/>
          </a:xfrm>
          <a:prstGeom prst="rect">
            <a:avLst/>
          </a:prstGeom>
        </p:spPr>
      </p:pic>
    </p:spTree>
    <p:extLst>
      <p:ext uri="{BB962C8B-B14F-4D97-AF65-F5344CB8AC3E}">
        <p14:creationId xmlns:p14="http://schemas.microsoft.com/office/powerpoint/2010/main" val="372788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E99B-9AE2-E240-A5D5-C7D3EEFD30FD}"/>
              </a:ext>
            </a:extLst>
          </p:cNvPr>
          <p:cNvSpPr>
            <a:spLocks noGrp="1"/>
          </p:cNvSpPr>
          <p:nvPr>
            <p:ph type="title"/>
          </p:nvPr>
        </p:nvSpPr>
        <p:spPr/>
        <p:txBody>
          <a:bodyPr/>
          <a:lstStyle/>
          <a:p>
            <a:r>
              <a:rPr lang="en-US" dirty="0"/>
              <a:t>nycflight13</a:t>
            </a:r>
          </a:p>
        </p:txBody>
      </p:sp>
      <p:sp>
        <p:nvSpPr>
          <p:cNvPr id="3" name="Content Placeholder 2">
            <a:extLst>
              <a:ext uri="{FF2B5EF4-FFF2-40B4-BE49-F238E27FC236}">
                <a16:creationId xmlns:a16="http://schemas.microsoft.com/office/drawing/2014/main" id="{1DB13FDF-3F89-734F-BBD5-276D43BADBED}"/>
              </a:ext>
            </a:extLst>
          </p:cNvPr>
          <p:cNvSpPr>
            <a:spLocks noGrp="1"/>
          </p:cNvSpPr>
          <p:nvPr>
            <p:ph idx="1"/>
          </p:nvPr>
        </p:nvSpPr>
        <p:spPr>
          <a:xfrm>
            <a:off x="457200" y="1600200"/>
            <a:ext cx="8229600" cy="2133599"/>
          </a:xfrm>
        </p:spPr>
        <p:txBody>
          <a:bodyPr/>
          <a:lstStyle/>
          <a:p>
            <a:pPr marL="0" indent="0">
              <a:buNone/>
            </a:pPr>
            <a:r>
              <a:rPr lang="en-US" sz="2400" dirty="0" err="1"/>
              <a:t>install.packages</a:t>
            </a:r>
            <a:r>
              <a:rPr lang="en-US" sz="2400" dirty="0"/>
              <a:t>("nycflights13")</a:t>
            </a:r>
          </a:p>
          <a:p>
            <a:pPr marL="0" indent="0">
              <a:buNone/>
            </a:pPr>
            <a:r>
              <a:rPr lang="en-US" sz="2400" dirty="0"/>
              <a:t>336,776 flights that departed from NYC in 2013</a:t>
            </a:r>
          </a:p>
          <a:p>
            <a:pPr marL="0" indent="0">
              <a:buNone/>
            </a:pPr>
            <a:r>
              <a:rPr lang="en-US" sz="2400" dirty="0"/>
              <a:t>From US Bureau of Transportation Statistics</a:t>
            </a:r>
            <a:br>
              <a:rPr lang="en-US" sz="2400" dirty="0"/>
            </a:br>
            <a:r>
              <a:rPr lang="en-US" sz="2400" dirty="0">
                <a:hlinkClick r:id="rId2"/>
              </a:rPr>
              <a:t>http://bit.ly/trans/stats</a:t>
            </a:r>
            <a:endParaRPr lang="en-US" sz="2400" dirty="0"/>
          </a:p>
          <a:p>
            <a:pPr marL="0" indent="0">
              <a:buNone/>
            </a:pPr>
            <a:r>
              <a:rPr lang="en-US" sz="2400" dirty="0"/>
              <a:t>?flights</a:t>
            </a:r>
          </a:p>
        </p:txBody>
      </p:sp>
      <p:pic>
        <p:nvPicPr>
          <p:cNvPr id="4" name="Picture 3">
            <a:extLst>
              <a:ext uri="{FF2B5EF4-FFF2-40B4-BE49-F238E27FC236}">
                <a16:creationId xmlns:a16="http://schemas.microsoft.com/office/drawing/2014/main" id="{92933219-DA83-E04D-8D6C-DB6852B37418}"/>
              </a:ext>
            </a:extLst>
          </p:cNvPr>
          <p:cNvPicPr>
            <a:picLocks noChangeAspect="1"/>
          </p:cNvPicPr>
          <p:nvPr/>
        </p:nvPicPr>
        <p:blipFill>
          <a:blip r:embed="rId3"/>
          <a:stretch>
            <a:fillRect/>
          </a:stretch>
        </p:blipFill>
        <p:spPr>
          <a:xfrm>
            <a:off x="457200" y="3809999"/>
            <a:ext cx="8229600" cy="2998551"/>
          </a:xfrm>
          <a:prstGeom prst="rect">
            <a:avLst/>
          </a:prstGeom>
        </p:spPr>
      </p:pic>
    </p:spTree>
    <p:extLst>
      <p:ext uri="{BB962C8B-B14F-4D97-AF65-F5344CB8AC3E}">
        <p14:creationId xmlns:p14="http://schemas.microsoft.com/office/powerpoint/2010/main" val="1550205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413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p:txBody>
          <a:bodyPr/>
          <a:lstStyle/>
          <a:p>
            <a:r>
              <a:rPr lang="en-US" dirty="0"/>
              <a:t>Feature Creation | mutate()</a:t>
            </a:r>
          </a:p>
        </p:txBody>
      </p:sp>
      <p:sp>
        <p:nvSpPr>
          <p:cNvPr id="21" name="Subtitle 20"/>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39466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E99B-9AE2-E240-A5D5-C7D3EEFD30FD}"/>
              </a:ext>
            </a:extLst>
          </p:cNvPr>
          <p:cNvSpPr>
            <a:spLocks noGrp="1"/>
          </p:cNvSpPr>
          <p:nvPr>
            <p:ph type="title"/>
          </p:nvPr>
        </p:nvSpPr>
        <p:spPr/>
        <p:txBody>
          <a:bodyPr>
            <a:noAutofit/>
          </a:bodyPr>
          <a:lstStyle/>
          <a:p>
            <a:r>
              <a:rPr lang="en-US" dirty="0"/>
              <a:t>mutate()</a:t>
            </a:r>
          </a:p>
        </p:txBody>
      </p:sp>
      <p:sp>
        <p:nvSpPr>
          <p:cNvPr id="3" name="Content Placeholder 2">
            <a:extLst>
              <a:ext uri="{FF2B5EF4-FFF2-40B4-BE49-F238E27FC236}">
                <a16:creationId xmlns:a16="http://schemas.microsoft.com/office/drawing/2014/main" id="{1DB13FDF-3F89-734F-BBD5-276D43BADBED}"/>
              </a:ext>
            </a:extLst>
          </p:cNvPr>
          <p:cNvSpPr>
            <a:spLocks noGrp="1"/>
          </p:cNvSpPr>
          <p:nvPr>
            <p:ph idx="1"/>
          </p:nvPr>
        </p:nvSpPr>
        <p:spPr>
          <a:xfrm>
            <a:off x="457200" y="1600201"/>
            <a:ext cx="8229600" cy="1872048"/>
          </a:xfrm>
        </p:spPr>
        <p:txBody>
          <a:bodyPr>
            <a:noAutofit/>
          </a:bodyPr>
          <a:lstStyle/>
          <a:p>
            <a:pPr marL="0" indent="0">
              <a:buNone/>
            </a:pPr>
            <a:r>
              <a:rPr lang="en-US" sz="2800" dirty="0"/>
              <a:t>Create new variables with mutate().</a:t>
            </a:r>
          </a:p>
          <a:p>
            <a:r>
              <a:rPr lang="en-US" sz="2800" dirty="0"/>
              <a:t>Assume we would like to look at the relationship between the difference in highway and city mpg and the displacement.</a:t>
            </a:r>
          </a:p>
        </p:txBody>
      </p:sp>
      <p:sp>
        <p:nvSpPr>
          <p:cNvPr id="5" name="Rectangle 4">
            <a:extLst>
              <a:ext uri="{FF2B5EF4-FFF2-40B4-BE49-F238E27FC236}">
                <a16:creationId xmlns:a16="http://schemas.microsoft.com/office/drawing/2014/main" id="{97152886-1E0A-8D4A-84DC-20E81E0DCD7C}"/>
              </a:ext>
            </a:extLst>
          </p:cNvPr>
          <p:cNvSpPr/>
          <p:nvPr/>
        </p:nvSpPr>
        <p:spPr>
          <a:xfrm>
            <a:off x="1800225" y="3550883"/>
            <a:ext cx="5543550" cy="369332"/>
          </a:xfrm>
          <a:prstGeom prst="rect">
            <a:avLst/>
          </a:prstGeom>
        </p:spPr>
        <p:txBody>
          <a:bodyPr wrap="square">
            <a:noAutofit/>
          </a:bodyPr>
          <a:lstStyle/>
          <a:p>
            <a:pPr>
              <a:spcBef>
                <a:spcPts val="600"/>
              </a:spcBef>
            </a:pPr>
            <a:r>
              <a:rPr lang="en-US" sz="2000" dirty="0" err="1"/>
              <a:t>mpgDiff</a:t>
            </a:r>
            <a:r>
              <a:rPr lang="en-US" sz="2000" dirty="0"/>
              <a:t> = mpg %&gt;% mutate(</a:t>
            </a:r>
            <a:r>
              <a:rPr lang="en-US" sz="2000" dirty="0" err="1"/>
              <a:t>diffHC</a:t>
            </a:r>
            <a:r>
              <a:rPr lang="en-US" sz="2000" dirty="0"/>
              <a:t> = </a:t>
            </a:r>
            <a:r>
              <a:rPr lang="en-US" sz="2000" dirty="0" err="1"/>
              <a:t>hwy</a:t>
            </a:r>
            <a:r>
              <a:rPr lang="en-US" sz="2000" dirty="0"/>
              <a:t> - </a:t>
            </a:r>
            <a:r>
              <a:rPr lang="en-US" sz="2000" dirty="0" err="1"/>
              <a:t>cty</a:t>
            </a:r>
            <a:r>
              <a:rPr lang="en-US" sz="2000" dirty="0"/>
              <a:t>)</a:t>
            </a:r>
          </a:p>
        </p:txBody>
      </p:sp>
      <p:pic>
        <p:nvPicPr>
          <p:cNvPr id="6" name="Picture 5">
            <a:extLst>
              <a:ext uri="{FF2B5EF4-FFF2-40B4-BE49-F238E27FC236}">
                <a16:creationId xmlns:a16="http://schemas.microsoft.com/office/drawing/2014/main" id="{14941EE1-275F-D441-B79D-4CB63AF49433}"/>
              </a:ext>
            </a:extLst>
          </p:cNvPr>
          <p:cNvPicPr>
            <a:picLocks noChangeAspect="1"/>
          </p:cNvPicPr>
          <p:nvPr/>
        </p:nvPicPr>
        <p:blipFill>
          <a:blip r:embed="rId2"/>
          <a:stretch>
            <a:fillRect/>
          </a:stretch>
        </p:blipFill>
        <p:spPr>
          <a:xfrm>
            <a:off x="1031789" y="3998850"/>
            <a:ext cx="7080422" cy="2662810"/>
          </a:xfrm>
          <a:prstGeom prst="rect">
            <a:avLst/>
          </a:prstGeom>
        </p:spPr>
      </p:pic>
    </p:spTree>
    <p:extLst>
      <p:ext uri="{BB962C8B-B14F-4D97-AF65-F5344CB8AC3E}">
        <p14:creationId xmlns:p14="http://schemas.microsoft.com/office/powerpoint/2010/main" val="2827670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C4CE1-1EA9-C148-8CDC-DFD54C95D9A8}"/>
              </a:ext>
            </a:extLst>
          </p:cNvPr>
          <p:cNvSpPr>
            <a:spLocks noGrp="1"/>
          </p:cNvSpPr>
          <p:nvPr>
            <p:ph type="title"/>
          </p:nvPr>
        </p:nvSpPr>
        <p:spPr/>
        <p:txBody>
          <a:bodyPr>
            <a:noAutofit/>
          </a:bodyPr>
          <a:lstStyle/>
          <a:p>
            <a:r>
              <a:rPr lang="en-US" dirty="0"/>
              <a:t>Nouns, Verbs, and Sentences</a:t>
            </a:r>
          </a:p>
        </p:txBody>
      </p:sp>
      <p:sp>
        <p:nvSpPr>
          <p:cNvPr id="3" name="Content Placeholder 2">
            <a:extLst>
              <a:ext uri="{FF2B5EF4-FFF2-40B4-BE49-F238E27FC236}">
                <a16:creationId xmlns:a16="http://schemas.microsoft.com/office/drawing/2014/main" id="{D56266D0-B707-2C46-BE8F-7C70060CC2F4}"/>
              </a:ext>
            </a:extLst>
          </p:cNvPr>
          <p:cNvSpPr>
            <a:spLocks noGrp="1"/>
          </p:cNvSpPr>
          <p:nvPr>
            <p:ph idx="1"/>
          </p:nvPr>
        </p:nvSpPr>
        <p:spPr/>
        <p:txBody>
          <a:bodyPr>
            <a:noAutofit/>
          </a:bodyPr>
          <a:lstStyle/>
          <a:p>
            <a:r>
              <a:rPr lang="en-US" sz="2000" dirty="0"/>
              <a:t>Noun: a dataframe</a:t>
            </a:r>
          </a:p>
          <a:p>
            <a:r>
              <a:rPr lang="en-US" sz="2000" dirty="0"/>
              <a:t>Verb:</a:t>
            </a:r>
          </a:p>
          <a:p>
            <a:pPr lvl="1"/>
            <a:r>
              <a:rPr lang="en-US" sz="1800" dirty="0"/>
              <a:t>filter(): Pick observations by their values.</a:t>
            </a:r>
          </a:p>
          <a:p>
            <a:pPr lvl="1"/>
            <a:r>
              <a:rPr lang="en-US" sz="1800" dirty="0"/>
              <a:t>arrange(): Reorder the rows.</a:t>
            </a:r>
          </a:p>
          <a:p>
            <a:pPr lvl="1"/>
            <a:r>
              <a:rPr lang="en-US" sz="1800" dirty="0"/>
              <a:t>select(): Pick variable by their names.</a:t>
            </a:r>
          </a:p>
          <a:p>
            <a:pPr lvl="1"/>
            <a:r>
              <a:rPr lang="en-US" sz="1800" dirty="0"/>
              <a:t>mutate(): Create new variables with functions of existing variables.</a:t>
            </a:r>
          </a:p>
          <a:p>
            <a:pPr lvl="1"/>
            <a:r>
              <a:rPr lang="en-US" sz="1800" dirty="0"/>
              <a:t>summarize(): Collapse many values down to ta single summary.</a:t>
            </a:r>
          </a:p>
          <a:p>
            <a:r>
              <a:rPr lang="en-US" sz="2000" dirty="0"/>
              <a:t>Example: From the </a:t>
            </a:r>
            <a:r>
              <a:rPr lang="en-US" sz="2000" b="1" dirty="0"/>
              <a:t>mpg data frame, filter</a:t>
            </a:r>
            <a:r>
              <a:rPr lang="en-US" sz="2000" dirty="0"/>
              <a:t> out all but the </a:t>
            </a:r>
            <a:r>
              <a:rPr lang="en-US" sz="2000" b="1" dirty="0"/>
              <a:t>compact</a:t>
            </a:r>
            <a:r>
              <a:rPr lang="en-US" sz="2000" dirty="0"/>
              <a:t> cars and select only the </a:t>
            </a:r>
            <a:r>
              <a:rPr lang="en-US" sz="2000" b="1" dirty="0"/>
              <a:t>city mpg</a:t>
            </a:r>
            <a:r>
              <a:rPr lang="en-US" sz="2000" dirty="0"/>
              <a:t> variable and put the result in a </a:t>
            </a:r>
            <a:r>
              <a:rPr lang="en-US" sz="2000" b="1" dirty="0"/>
              <a:t>data frame</a:t>
            </a:r>
            <a:r>
              <a:rPr lang="en-US" sz="2000" dirty="0"/>
              <a:t> called </a:t>
            </a:r>
            <a:r>
              <a:rPr lang="en-US" sz="2000" b="1" dirty="0" err="1"/>
              <a:t>compactCarsMPG</a:t>
            </a:r>
            <a:r>
              <a:rPr lang="en-US" sz="2000" dirty="0"/>
              <a:t>.</a:t>
            </a:r>
          </a:p>
          <a:p>
            <a:endParaRPr lang="en-US" sz="2000" dirty="0"/>
          </a:p>
          <a:p>
            <a:pPr marL="0" indent="0">
              <a:buNone/>
            </a:pPr>
            <a:r>
              <a:rPr lang="en-US" sz="1600" dirty="0"/>
              <a:t>compactCarsMPG =</a:t>
            </a:r>
            <a:br>
              <a:rPr lang="en-US" sz="2000" dirty="0"/>
            </a:br>
            <a:r>
              <a:rPr lang="en-US" sz="1600" dirty="0"/>
              <a:t>mpg %&gt;% &lt;filter all but compact cars&gt; %&gt;% &lt;select only the city mpg variable&gt;</a:t>
            </a:r>
            <a:endParaRPr lang="en-US" sz="2000" dirty="0"/>
          </a:p>
        </p:txBody>
      </p:sp>
      <p:sp>
        <p:nvSpPr>
          <p:cNvPr id="7" name="Bent Arrow 6">
            <a:extLst>
              <a:ext uri="{FF2B5EF4-FFF2-40B4-BE49-F238E27FC236}">
                <a16:creationId xmlns:a16="http://schemas.microsoft.com/office/drawing/2014/main" id="{4E31C847-9450-8540-85E0-2A0CC63B5DD3}"/>
              </a:ext>
            </a:extLst>
          </p:cNvPr>
          <p:cNvSpPr/>
          <p:nvPr/>
        </p:nvSpPr>
        <p:spPr>
          <a:xfrm flipH="1">
            <a:off x="2438400" y="5562600"/>
            <a:ext cx="5257800" cy="228600"/>
          </a:xfrm>
          <a:prstGeom prst="bentArrow">
            <a:avLst>
              <a:gd name="adj1" fmla="val 28173"/>
              <a:gd name="adj2" fmla="val 35478"/>
              <a:gd name="adj3" fmla="val 35478"/>
              <a:gd name="adj4" fmla="val 4375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Tree>
    <p:extLst>
      <p:ext uri="{BB962C8B-B14F-4D97-AF65-F5344CB8AC3E}">
        <p14:creationId xmlns:p14="http://schemas.microsoft.com/office/powerpoint/2010/main" val="323140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E99B-9AE2-E240-A5D5-C7D3EEFD30FD}"/>
              </a:ext>
            </a:extLst>
          </p:cNvPr>
          <p:cNvSpPr>
            <a:spLocks noGrp="1"/>
          </p:cNvSpPr>
          <p:nvPr>
            <p:ph type="title"/>
          </p:nvPr>
        </p:nvSpPr>
        <p:spPr/>
        <p:txBody>
          <a:bodyPr/>
          <a:lstStyle/>
          <a:p>
            <a:r>
              <a:rPr lang="en-US" dirty="0"/>
              <a:t>mutate()</a:t>
            </a:r>
          </a:p>
        </p:txBody>
      </p:sp>
      <p:sp>
        <p:nvSpPr>
          <p:cNvPr id="3" name="Content Placeholder 2">
            <a:extLst>
              <a:ext uri="{FF2B5EF4-FFF2-40B4-BE49-F238E27FC236}">
                <a16:creationId xmlns:a16="http://schemas.microsoft.com/office/drawing/2014/main" id="{1DB13FDF-3F89-734F-BBD5-276D43BADBED}"/>
              </a:ext>
            </a:extLst>
          </p:cNvPr>
          <p:cNvSpPr>
            <a:spLocks noGrp="1"/>
          </p:cNvSpPr>
          <p:nvPr>
            <p:ph sz="half" idx="1"/>
          </p:nvPr>
        </p:nvSpPr>
        <p:spPr>
          <a:xfrm>
            <a:off x="457200" y="1600200"/>
            <a:ext cx="3352800" cy="4525963"/>
          </a:xfrm>
        </p:spPr>
        <p:txBody>
          <a:bodyPr/>
          <a:lstStyle/>
          <a:p>
            <a:pPr marL="0" indent="0">
              <a:buNone/>
            </a:pPr>
            <a:r>
              <a:rPr lang="en-US" sz="2000" dirty="0"/>
              <a:t>Create new variables with mutate().</a:t>
            </a:r>
          </a:p>
          <a:p>
            <a:r>
              <a:rPr lang="en-US" sz="2000" dirty="0"/>
              <a:t>Assume we would like to look at the relationship between the difference in highway and city mpg and the displacement.</a:t>
            </a:r>
          </a:p>
          <a:p>
            <a:pPr marL="0" indent="0">
              <a:buNone/>
            </a:pPr>
            <a:endParaRPr lang="en-US" sz="2000" dirty="0"/>
          </a:p>
        </p:txBody>
      </p:sp>
      <p:sp>
        <p:nvSpPr>
          <p:cNvPr id="6" name="Rectangle 5">
            <a:extLst>
              <a:ext uri="{FF2B5EF4-FFF2-40B4-BE49-F238E27FC236}">
                <a16:creationId xmlns:a16="http://schemas.microsoft.com/office/drawing/2014/main" id="{997A43A2-C458-5746-A32E-8FEDC57F3788}"/>
              </a:ext>
            </a:extLst>
          </p:cNvPr>
          <p:cNvSpPr/>
          <p:nvPr/>
        </p:nvSpPr>
        <p:spPr>
          <a:xfrm>
            <a:off x="457200" y="5154434"/>
            <a:ext cx="4191000" cy="1200329"/>
          </a:xfrm>
          <a:prstGeom prst="rect">
            <a:avLst/>
          </a:prstGeom>
        </p:spPr>
        <p:txBody>
          <a:bodyPr wrap="square">
            <a:spAutoFit/>
          </a:bodyPr>
          <a:lstStyle/>
          <a:p>
            <a:r>
              <a:rPr lang="en-US" dirty="0"/>
              <a:t>mpg %&gt;% </a:t>
            </a:r>
          </a:p>
          <a:p>
            <a:r>
              <a:rPr lang="en-US" dirty="0"/>
              <a:t>mutate(</a:t>
            </a:r>
            <a:r>
              <a:rPr lang="en-US" dirty="0" err="1"/>
              <a:t>diffHC</a:t>
            </a:r>
            <a:r>
              <a:rPr lang="en-US" dirty="0"/>
              <a:t> = </a:t>
            </a:r>
            <a:r>
              <a:rPr lang="en-US" dirty="0" err="1"/>
              <a:t>hwy</a:t>
            </a:r>
            <a:r>
              <a:rPr lang="en-US" dirty="0"/>
              <a:t> - </a:t>
            </a:r>
            <a:r>
              <a:rPr lang="en-US" dirty="0" err="1"/>
              <a:t>cty</a:t>
            </a:r>
            <a:r>
              <a:rPr lang="en-US" dirty="0"/>
              <a:t>) %&gt;%</a:t>
            </a:r>
          </a:p>
          <a:p>
            <a:r>
              <a:rPr lang="en-US" dirty="0" err="1"/>
              <a:t>ggplot</a:t>
            </a:r>
            <a:r>
              <a:rPr lang="en-US" dirty="0"/>
              <a:t>(</a:t>
            </a:r>
            <a:r>
              <a:rPr lang="en-US" dirty="0" err="1"/>
              <a:t>aes</a:t>
            </a:r>
            <a:r>
              <a:rPr lang="en-US" dirty="0"/>
              <a:t>(x = </a:t>
            </a:r>
            <a:r>
              <a:rPr lang="en-US" dirty="0" err="1"/>
              <a:t>displ</a:t>
            </a:r>
            <a:r>
              <a:rPr lang="en-US" dirty="0"/>
              <a:t>, y = </a:t>
            </a:r>
            <a:r>
              <a:rPr lang="en-US" dirty="0" err="1"/>
              <a:t>diffHC</a:t>
            </a:r>
            <a:r>
              <a:rPr lang="en-US" dirty="0"/>
              <a:t>)) +</a:t>
            </a:r>
          </a:p>
          <a:p>
            <a:r>
              <a:rPr lang="en-US" dirty="0" err="1"/>
              <a:t>geom_point</a:t>
            </a:r>
            <a:r>
              <a:rPr lang="en-US" dirty="0"/>
              <a:t>()</a:t>
            </a:r>
          </a:p>
        </p:txBody>
      </p:sp>
      <p:pic>
        <p:nvPicPr>
          <p:cNvPr id="9" name="Content Placeholder 6">
            <a:extLst>
              <a:ext uri="{FF2B5EF4-FFF2-40B4-BE49-F238E27FC236}">
                <a16:creationId xmlns:a16="http://schemas.microsoft.com/office/drawing/2014/main" id="{D7BAC961-F27F-D746-ACD8-D1820EA8D76E}"/>
              </a:ext>
            </a:extLst>
          </p:cNvPr>
          <p:cNvPicPr>
            <a:picLocks noGrp="1" noChangeAspect="1"/>
          </p:cNvPicPr>
          <p:nvPr>
            <p:ph sz="half" idx="2"/>
          </p:nvPr>
        </p:nvPicPr>
        <p:blipFill>
          <a:blip r:embed="rId2"/>
          <a:stretch>
            <a:fillRect/>
          </a:stretch>
        </p:blipFill>
        <p:spPr>
          <a:xfrm>
            <a:off x="4492427" y="1600200"/>
            <a:ext cx="4194373" cy="3677796"/>
          </a:xfrm>
          <a:prstGeom prst="rect">
            <a:avLst/>
          </a:prstGeom>
        </p:spPr>
      </p:pic>
    </p:spTree>
    <p:extLst>
      <p:ext uri="{BB962C8B-B14F-4D97-AF65-F5344CB8AC3E}">
        <p14:creationId xmlns:p14="http://schemas.microsoft.com/office/powerpoint/2010/main" val="2973272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E99B-9AE2-E240-A5D5-C7D3EEFD30FD}"/>
              </a:ext>
            </a:extLst>
          </p:cNvPr>
          <p:cNvSpPr>
            <a:spLocks noGrp="1"/>
          </p:cNvSpPr>
          <p:nvPr>
            <p:ph type="title"/>
          </p:nvPr>
        </p:nvSpPr>
        <p:spPr/>
        <p:txBody>
          <a:bodyPr/>
          <a:lstStyle/>
          <a:p>
            <a:r>
              <a:rPr lang="en-US"/>
              <a:t>mutate()</a:t>
            </a:r>
            <a:endParaRPr lang="en-US" dirty="0"/>
          </a:p>
        </p:txBody>
      </p:sp>
      <p:sp>
        <p:nvSpPr>
          <p:cNvPr id="3" name="Content Placeholder 2">
            <a:extLst>
              <a:ext uri="{FF2B5EF4-FFF2-40B4-BE49-F238E27FC236}">
                <a16:creationId xmlns:a16="http://schemas.microsoft.com/office/drawing/2014/main" id="{1DB13FDF-3F89-734F-BBD5-276D43BADBED}"/>
              </a:ext>
            </a:extLst>
          </p:cNvPr>
          <p:cNvSpPr>
            <a:spLocks noGrp="1"/>
          </p:cNvSpPr>
          <p:nvPr>
            <p:ph sz="half" idx="1"/>
          </p:nvPr>
        </p:nvSpPr>
        <p:spPr>
          <a:xfrm>
            <a:off x="457200" y="1600200"/>
            <a:ext cx="3352800" cy="4525963"/>
          </a:xfrm>
        </p:spPr>
        <p:txBody>
          <a:bodyPr/>
          <a:lstStyle/>
          <a:p>
            <a:pPr marL="0" indent="0">
              <a:buNone/>
            </a:pPr>
            <a:r>
              <a:rPr lang="en-US" sz="2000" dirty="0"/>
              <a:t>Create new variables with mutate().</a:t>
            </a:r>
          </a:p>
          <a:p>
            <a:r>
              <a:rPr lang="en-US" sz="2000" dirty="0"/>
              <a:t>Assume we would like to look at the relationship between the difference in highway and city mpg and the displacement.</a:t>
            </a:r>
          </a:p>
          <a:p>
            <a:endParaRPr lang="en-US" sz="2000" dirty="0"/>
          </a:p>
        </p:txBody>
      </p:sp>
      <p:pic>
        <p:nvPicPr>
          <p:cNvPr id="8" name="Content Placeholder 7">
            <a:extLst>
              <a:ext uri="{FF2B5EF4-FFF2-40B4-BE49-F238E27FC236}">
                <a16:creationId xmlns:a16="http://schemas.microsoft.com/office/drawing/2014/main" id="{08DEA47A-587B-4A4D-B917-42479FDB71B0}"/>
              </a:ext>
            </a:extLst>
          </p:cNvPr>
          <p:cNvPicPr>
            <a:picLocks noGrp="1" noChangeAspect="1"/>
          </p:cNvPicPr>
          <p:nvPr>
            <p:ph sz="half" idx="2"/>
          </p:nvPr>
        </p:nvPicPr>
        <p:blipFill>
          <a:blip r:embed="rId2"/>
          <a:stretch>
            <a:fillRect/>
          </a:stretch>
        </p:blipFill>
        <p:spPr>
          <a:xfrm>
            <a:off x="4495800" y="1600200"/>
            <a:ext cx="4191000" cy="3674838"/>
          </a:xfrm>
          <a:prstGeom prst="rect">
            <a:avLst/>
          </a:prstGeom>
        </p:spPr>
      </p:pic>
      <p:sp>
        <p:nvSpPr>
          <p:cNvPr id="10" name="Rectangle 9">
            <a:extLst>
              <a:ext uri="{FF2B5EF4-FFF2-40B4-BE49-F238E27FC236}">
                <a16:creationId xmlns:a16="http://schemas.microsoft.com/office/drawing/2014/main" id="{12FA4A13-3D12-1B40-AC51-D074D9BB06CE}"/>
              </a:ext>
            </a:extLst>
          </p:cNvPr>
          <p:cNvSpPr/>
          <p:nvPr/>
        </p:nvSpPr>
        <p:spPr>
          <a:xfrm>
            <a:off x="457200" y="5154434"/>
            <a:ext cx="5105400" cy="1200329"/>
          </a:xfrm>
          <a:prstGeom prst="rect">
            <a:avLst/>
          </a:prstGeom>
        </p:spPr>
        <p:txBody>
          <a:bodyPr wrap="square">
            <a:spAutoFit/>
          </a:bodyPr>
          <a:lstStyle/>
          <a:p>
            <a:r>
              <a:rPr lang="en-US" dirty="0"/>
              <a:t>mpg %&gt;% </a:t>
            </a:r>
          </a:p>
          <a:p>
            <a:r>
              <a:rPr lang="en-US" dirty="0"/>
              <a:t>mutate(</a:t>
            </a:r>
            <a:r>
              <a:rPr lang="en-US" dirty="0" err="1"/>
              <a:t>diffHC</a:t>
            </a:r>
            <a:r>
              <a:rPr lang="en-US" dirty="0"/>
              <a:t> = </a:t>
            </a:r>
            <a:r>
              <a:rPr lang="en-US" dirty="0" err="1"/>
              <a:t>hwy</a:t>
            </a:r>
            <a:r>
              <a:rPr lang="en-US" dirty="0"/>
              <a:t> - </a:t>
            </a:r>
            <a:r>
              <a:rPr lang="en-US" dirty="0" err="1"/>
              <a:t>cty</a:t>
            </a:r>
            <a:r>
              <a:rPr lang="en-US" dirty="0"/>
              <a:t>) %&gt;%</a:t>
            </a:r>
          </a:p>
          <a:p>
            <a:r>
              <a:rPr lang="en-US" dirty="0" err="1"/>
              <a:t>ggplot</a:t>
            </a:r>
            <a:r>
              <a:rPr lang="en-US" dirty="0"/>
              <a:t>(</a:t>
            </a:r>
            <a:r>
              <a:rPr lang="en-US" dirty="0" err="1"/>
              <a:t>aes</a:t>
            </a:r>
            <a:r>
              <a:rPr lang="en-US" dirty="0"/>
              <a:t>(x = </a:t>
            </a:r>
            <a:r>
              <a:rPr lang="en-US" dirty="0" err="1"/>
              <a:t>displ</a:t>
            </a:r>
            <a:r>
              <a:rPr lang="en-US" dirty="0"/>
              <a:t>, y = </a:t>
            </a:r>
            <a:r>
              <a:rPr lang="en-US" dirty="0" err="1"/>
              <a:t>diffHC</a:t>
            </a:r>
            <a:r>
              <a:rPr lang="en-US" dirty="0"/>
              <a:t>, color = class)) +</a:t>
            </a:r>
          </a:p>
          <a:p>
            <a:r>
              <a:rPr lang="en-US" dirty="0" err="1"/>
              <a:t>geom_point</a:t>
            </a:r>
            <a:r>
              <a:rPr lang="en-US" dirty="0"/>
              <a:t>()</a:t>
            </a:r>
          </a:p>
        </p:txBody>
      </p:sp>
    </p:spTree>
    <p:extLst>
      <p:ext uri="{BB962C8B-B14F-4D97-AF65-F5344CB8AC3E}">
        <p14:creationId xmlns:p14="http://schemas.microsoft.com/office/powerpoint/2010/main" val="2935200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EDDB5D5-2EB6-1B4E-B974-E43018FF8264}"/>
              </a:ext>
            </a:extLst>
          </p:cNvPr>
          <p:cNvPicPr>
            <a:picLocks noGrp="1" noChangeAspect="1"/>
          </p:cNvPicPr>
          <p:nvPr>
            <p:ph sz="half" idx="2"/>
          </p:nvPr>
        </p:nvPicPr>
        <p:blipFill>
          <a:blip r:embed="rId2"/>
          <a:stretch>
            <a:fillRect/>
          </a:stretch>
        </p:blipFill>
        <p:spPr>
          <a:xfrm>
            <a:off x="3720551" y="1651326"/>
            <a:ext cx="4966249" cy="3377874"/>
          </a:xfrm>
          <a:prstGeom prst="rect">
            <a:avLst/>
          </a:prstGeom>
        </p:spPr>
      </p:pic>
      <p:sp>
        <p:nvSpPr>
          <p:cNvPr id="2" name="Title 1">
            <a:extLst>
              <a:ext uri="{FF2B5EF4-FFF2-40B4-BE49-F238E27FC236}">
                <a16:creationId xmlns:a16="http://schemas.microsoft.com/office/drawing/2014/main" id="{622BE99B-9AE2-E240-A5D5-C7D3EEFD30FD}"/>
              </a:ext>
            </a:extLst>
          </p:cNvPr>
          <p:cNvSpPr>
            <a:spLocks noGrp="1"/>
          </p:cNvSpPr>
          <p:nvPr>
            <p:ph type="title"/>
          </p:nvPr>
        </p:nvSpPr>
        <p:spPr/>
        <p:txBody>
          <a:bodyPr>
            <a:noAutofit/>
          </a:bodyPr>
          <a:lstStyle/>
          <a:p>
            <a:r>
              <a:rPr lang="en-US" dirty="0"/>
              <a:t>mutate()</a:t>
            </a:r>
          </a:p>
        </p:txBody>
      </p:sp>
      <p:sp>
        <p:nvSpPr>
          <p:cNvPr id="3" name="Content Placeholder 2">
            <a:extLst>
              <a:ext uri="{FF2B5EF4-FFF2-40B4-BE49-F238E27FC236}">
                <a16:creationId xmlns:a16="http://schemas.microsoft.com/office/drawing/2014/main" id="{1DB13FDF-3F89-734F-BBD5-276D43BADBED}"/>
              </a:ext>
            </a:extLst>
          </p:cNvPr>
          <p:cNvSpPr>
            <a:spLocks noGrp="1"/>
          </p:cNvSpPr>
          <p:nvPr>
            <p:ph sz="half" idx="1"/>
          </p:nvPr>
        </p:nvSpPr>
        <p:spPr>
          <a:xfrm>
            <a:off x="457200" y="1600200"/>
            <a:ext cx="3352800" cy="4525963"/>
          </a:xfrm>
        </p:spPr>
        <p:txBody>
          <a:bodyPr>
            <a:noAutofit/>
          </a:bodyPr>
          <a:lstStyle/>
          <a:p>
            <a:pPr marL="0" indent="0">
              <a:buNone/>
            </a:pPr>
            <a:r>
              <a:rPr lang="en-US" sz="2000" dirty="0"/>
              <a:t>Create new variables with mutate().</a:t>
            </a:r>
          </a:p>
          <a:p>
            <a:r>
              <a:rPr lang="en-US" sz="2000" dirty="0"/>
              <a:t>Assume we would like to look at the relationship between the difference in highway and city mpg and the displacement.</a:t>
            </a:r>
          </a:p>
          <a:p>
            <a:pPr marL="0" indent="0">
              <a:buNone/>
            </a:pPr>
            <a:endParaRPr lang="en-US" sz="2000" dirty="0"/>
          </a:p>
        </p:txBody>
      </p:sp>
      <p:sp>
        <p:nvSpPr>
          <p:cNvPr id="7" name="Rectangle 6">
            <a:extLst>
              <a:ext uri="{FF2B5EF4-FFF2-40B4-BE49-F238E27FC236}">
                <a16:creationId xmlns:a16="http://schemas.microsoft.com/office/drawing/2014/main" id="{94BDE13F-1E17-8648-9003-11FC8D770D3D}"/>
              </a:ext>
            </a:extLst>
          </p:cNvPr>
          <p:cNvSpPr/>
          <p:nvPr/>
        </p:nvSpPr>
        <p:spPr>
          <a:xfrm>
            <a:off x="7086600" y="3505200"/>
            <a:ext cx="533400" cy="9144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Rectangle 8">
            <a:extLst>
              <a:ext uri="{FF2B5EF4-FFF2-40B4-BE49-F238E27FC236}">
                <a16:creationId xmlns:a16="http://schemas.microsoft.com/office/drawing/2014/main" id="{7B6604DF-3B65-A543-817D-EEA573935C75}"/>
              </a:ext>
            </a:extLst>
          </p:cNvPr>
          <p:cNvSpPr/>
          <p:nvPr/>
        </p:nvSpPr>
        <p:spPr>
          <a:xfrm>
            <a:off x="457200" y="5154434"/>
            <a:ext cx="5334000" cy="1200329"/>
          </a:xfrm>
          <a:prstGeom prst="rect">
            <a:avLst/>
          </a:prstGeom>
        </p:spPr>
        <p:txBody>
          <a:bodyPr wrap="square">
            <a:spAutoFit/>
          </a:bodyPr>
          <a:lstStyle/>
          <a:p>
            <a:r>
              <a:rPr lang="en-US" dirty="0"/>
              <a:t>mpg %&gt;%</a:t>
            </a:r>
          </a:p>
          <a:p>
            <a:r>
              <a:rPr lang="en-US" dirty="0"/>
              <a:t>mutate(</a:t>
            </a:r>
            <a:r>
              <a:rPr lang="en-US" dirty="0" err="1"/>
              <a:t>diffHC</a:t>
            </a:r>
            <a:r>
              <a:rPr lang="en-US" dirty="0"/>
              <a:t> = </a:t>
            </a:r>
            <a:r>
              <a:rPr lang="en-US" dirty="0" err="1"/>
              <a:t>hwy</a:t>
            </a:r>
            <a:r>
              <a:rPr lang="en-US" dirty="0"/>
              <a:t> - </a:t>
            </a:r>
            <a:r>
              <a:rPr lang="en-US" dirty="0" err="1"/>
              <a:t>cty</a:t>
            </a:r>
            <a:r>
              <a:rPr lang="en-US" dirty="0"/>
              <a:t>) %&gt;%</a:t>
            </a:r>
          </a:p>
          <a:p>
            <a:r>
              <a:rPr lang="en-US" dirty="0" err="1"/>
              <a:t>ggplot</a:t>
            </a:r>
            <a:r>
              <a:rPr lang="en-US" dirty="0"/>
              <a:t>(</a:t>
            </a:r>
            <a:r>
              <a:rPr lang="en-US" dirty="0" err="1"/>
              <a:t>aes</a:t>
            </a:r>
            <a:r>
              <a:rPr lang="en-US" dirty="0"/>
              <a:t>(x = </a:t>
            </a:r>
            <a:r>
              <a:rPr lang="en-US" dirty="0" err="1"/>
              <a:t>displ</a:t>
            </a:r>
            <a:r>
              <a:rPr lang="en-US" dirty="0"/>
              <a:t>, y = </a:t>
            </a:r>
            <a:r>
              <a:rPr lang="en-US" dirty="0" err="1"/>
              <a:t>diffHC</a:t>
            </a:r>
            <a:r>
              <a:rPr lang="en-US" dirty="0"/>
              <a:t>, color = make)) +</a:t>
            </a:r>
          </a:p>
          <a:p>
            <a:r>
              <a:rPr lang="en-US" dirty="0" err="1"/>
              <a:t>geom_point</a:t>
            </a:r>
            <a:r>
              <a:rPr lang="en-US" dirty="0"/>
              <a:t>()</a:t>
            </a:r>
          </a:p>
        </p:txBody>
      </p:sp>
    </p:spTree>
    <p:extLst>
      <p:ext uri="{BB962C8B-B14F-4D97-AF65-F5344CB8AC3E}">
        <p14:creationId xmlns:p14="http://schemas.microsoft.com/office/powerpoint/2010/main" val="339548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474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p:txBody>
          <a:bodyPr/>
          <a:lstStyle/>
          <a:p>
            <a:r>
              <a:rPr lang="en-US" dirty="0"/>
              <a:t>Feature Creation | </a:t>
            </a:r>
            <a:r>
              <a:rPr lang="en-US" dirty="0" err="1"/>
              <a:t>group_by</a:t>
            </a:r>
            <a:r>
              <a:rPr lang="en-US" dirty="0"/>
              <a:t>()</a:t>
            </a:r>
          </a:p>
        </p:txBody>
      </p:sp>
      <p:sp>
        <p:nvSpPr>
          <p:cNvPr id="21" name="Subtitle 20"/>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8087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C83F7-13F1-C14C-B8F3-8565389A1FA5}"/>
              </a:ext>
            </a:extLst>
          </p:cNvPr>
          <p:cNvSpPr>
            <a:spLocks noGrp="1"/>
          </p:cNvSpPr>
          <p:nvPr>
            <p:ph type="title"/>
          </p:nvPr>
        </p:nvSpPr>
        <p:spPr/>
        <p:txBody>
          <a:bodyPr>
            <a:noAutofit/>
          </a:bodyPr>
          <a:lstStyle/>
          <a:p>
            <a:r>
              <a:rPr lang="en-US" dirty="0" err="1"/>
              <a:t>group_by</a:t>
            </a:r>
            <a:r>
              <a:rPr lang="en-US" dirty="0"/>
              <a:t>()</a:t>
            </a:r>
          </a:p>
        </p:txBody>
      </p:sp>
      <p:sp>
        <p:nvSpPr>
          <p:cNvPr id="3" name="Content Placeholder 2">
            <a:extLst>
              <a:ext uri="{FF2B5EF4-FFF2-40B4-BE49-F238E27FC236}">
                <a16:creationId xmlns:a16="http://schemas.microsoft.com/office/drawing/2014/main" id="{4AA65BFA-53FE-6744-AC8B-FB961954999E}"/>
              </a:ext>
            </a:extLst>
          </p:cNvPr>
          <p:cNvSpPr>
            <a:spLocks noGrp="1"/>
          </p:cNvSpPr>
          <p:nvPr>
            <p:ph idx="1"/>
          </p:nvPr>
        </p:nvSpPr>
        <p:spPr>
          <a:xfrm>
            <a:off x="457200" y="1600201"/>
            <a:ext cx="8229600" cy="1142999"/>
          </a:xfrm>
        </p:spPr>
        <p:txBody>
          <a:bodyPr>
            <a:noAutofit/>
          </a:bodyPr>
          <a:lstStyle/>
          <a:p>
            <a:pPr marL="0" indent="0">
              <a:buNone/>
            </a:pPr>
            <a:r>
              <a:rPr lang="en-US" sz="2400" dirty="0"/>
              <a:t>We would now simply like a summary chart of the mean city mpg for each of the class groups. We would also like to know how many observations went into each mean.</a:t>
            </a:r>
          </a:p>
        </p:txBody>
      </p:sp>
      <p:sp>
        <p:nvSpPr>
          <p:cNvPr id="4" name="Rectangle 3">
            <a:extLst>
              <a:ext uri="{FF2B5EF4-FFF2-40B4-BE49-F238E27FC236}">
                <a16:creationId xmlns:a16="http://schemas.microsoft.com/office/drawing/2014/main" id="{0820D2D4-48A8-1E43-AF1B-ABB82243F728}"/>
              </a:ext>
            </a:extLst>
          </p:cNvPr>
          <p:cNvSpPr/>
          <p:nvPr/>
        </p:nvSpPr>
        <p:spPr>
          <a:xfrm>
            <a:off x="457200" y="2939536"/>
            <a:ext cx="8229600" cy="707886"/>
          </a:xfrm>
          <a:prstGeom prst="rect">
            <a:avLst/>
          </a:prstGeom>
        </p:spPr>
        <p:txBody>
          <a:bodyPr wrap="square">
            <a:noAutofit/>
          </a:bodyPr>
          <a:lstStyle/>
          <a:p>
            <a:r>
              <a:rPr lang="en-US" sz="2000" dirty="0"/>
              <a:t>mpg %&gt;% </a:t>
            </a:r>
            <a:r>
              <a:rPr lang="en-US" sz="2000" dirty="0" err="1"/>
              <a:t>group_by</a:t>
            </a:r>
            <a:r>
              <a:rPr lang="en-US" sz="2000" dirty="0"/>
              <a:t>(class) %&gt;% summarize(</a:t>
            </a:r>
            <a:r>
              <a:rPr lang="en-US" sz="2000" dirty="0" err="1"/>
              <a:t>meanCTY</a:t>
            </a:r>
            <a:r>
              <a:rPr lang="en-US" sz="2000" dirty="0"/>
              <a:t> = mean(</a:t>
            </a:r>
            <a:r>
              <a:rPr lang="en-US" sz="2000" dirty="0" err="1"/>
              <a:t>cty</a:t>
            </a:r>
            <a:r>
              <a:rPr lang="en-US" sz="2000" dirty="0"/>
              <a:t>), count = n())</a:t>
            </a:r>
          </a:p>
        </p:txBody>
      </p:sp>
      <p:pic>
        <p:nvPicPr>
          <p:cNvPr id="6" name="Picture 5">
            <a:extLst>
              <a:ext uri="{FF2B5EF4-FFF2-40B4-BE49-F238E27FC236}">
                <a16:creationId xmlns:a16="http://schemas.microsoft.com/office/drawing/2014/main" id="{C8C8BF48-4C06-644C-97B1-D8F7EF5651FD}"/>
              </a:ext>
            </a:extLst>
          </p:cNvPr>
          <p:cNvPicPr>
            <a:picLocks noChangeAspect="1"/>
          </p:cNvPicPr>
          <p:nvPr/>
        </p:nvPicPr>
        <p:blipFill>
          <a:blip r:embed="rId2"/>
          <a:stretch>
            <a:fillRect/>
          </a:stretch>
        </p:blipFill>
        <p:spPr>
          <a:xfrm>
            <a:off x="457200" y="3782203"/>
            <a:ext cx="8229600" cy="2900972"/>
          </a:xfrm>
          <a:prstGeom prst="rect">
            <a:avLst/>
          </a:prstGeom>
        </p:spPr>
      </p:pic>
    </p:spTree>
    <p:extLst>
      <p:ext uri="{BB962C8B-B14F-4D97-AF65-F5344CB8AC3E}">
        <p14:creationId xmlns:p14="http://schemas.microsoft.com/office/powerpoint/2010/main" val="2056738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C83F7-13F1-C14C-B8F3-8565389A1FA5}"/>
              </a:ext>
            </a:extLst>
          </p:cNvPr>
          <p:cNvSpPr>
            <a:spLocks noGrp="1"/>
          </p:cNvSpPr>
          <p:nvPr>
            <p:ph type="title"/>
          </p:nvPr>
        </p:nvSpPr>
        <p:spPr/>
        <p:txBody>
          <a:bodyPr>
            <a:noAutofit/>
          </a:bodyPr>
          <a:lstStyle/>
          <a:p>
            <a:r>
              <a:rPr lang="en-US" dirty="0" err="1"/>
              <a:t>group_by</a:t>
            </a:r>
            <a:r>
              <a:rPr lang="en-US" dirty="0"/>
              <a:t>() with Two Variables</a:t>
            </a:r>
          </a:p>
        </p:txBody>
      </p:sp>
      <p:sp>
        <p:nvSpPr>
          <p:cNvPr id="3" name="Content Placeholder 2">
            <a:extLst>
              <a:ext uri="{FF2B5EF4-FFF2-40B4-BE49-F238E27FC236}">
                <a16:creationId xmlns:a16="http://schemas.microsoft.com/office/drawing/2014/main" id="{4AA65BFA-53FE-6744-AC8B-FB961954999E}"/>
              </a:ext>
            </a:extLst>
          </p:cNvPr>
          <p:cNvSpPr>
            <a:spLocks noGrp="1"/>
          </p:cNvSpPr>
          <p:nvPr>
            <p:ph idx="1"/>
          </p:nvPr>
        </p:nvSpPr>
        <p:spPr>
          <a:xfrm>
            <a:off x="457200" y="1600200"/>
            <a:ext cx="8229600" cy="1165085"/>
          </a:xfrm>
        </p:spPr>
        <p:txBody>
          <a:bodyPr>
            <a:noAutofit/>
          </a:bodyPr>
          <a:lstStyle/>
          <a:p>
            <a:pPr marL="0" indent="0">
              <a:buNone/>
            </a:pPr>
            <a:r>
              <a:rPr lang="en-US" sz="2400" dirty="0"/>
              <a:t>We would now simply like a summary chart of the mean city mpg for each of the class groups. We would also like to know how many observations went into each mean.</a:t>
            </a:r>
          </a:p>
        </p:txBody>
      </p:sp>
      <p:sp>
        <p:nvSpPr>
          <p:cNvPr id="4" name="Rectangle 3">
            <a:extLst>
              <a:ext uri="{FF2B5EF4-FFF2-40B4-BE49-F238E27FC236}">
                <a16:creationId xmlns:a16="http://schemas.microsoft.com/office/drawing/2014/main" id="{0820D2D4-48A8-1E43-AF1B-ABB82243F728}"/>
              </a:ext>
            </a:extLst>
          </p:cNvPr>
          <p:cNvSpPr/>
          <p:nvPr/>
        </p:nvSpPr>
        <p:spPr>
          <a:xfrm>
            <a:off x="457200" y="2895600"/>
            <a:ext cx="7924800" cy="707886"/>
          </a:xfrm>
          <a:prstGeom prst="rect">
            <a:avLst/>
          </a:prstGeom>
        </p:spPr>
        <p:txBody>
          <a:bodyPr wrap="square">
            <a:noAutofit/>
          </a:bodyPr>
          <a:lstStyle/>
          <a:p>
            <a:r>
              <a:rPr lang="en-US" sz="2000" dirty="0"/>
              <a:t>mpg %&gt;% </a:t>
            </a:r>
            <a:r>
              <a:rPr lang="en-US" sz="2000" dirty="0" err="1"/>
              <a:t>group_by</a:t>
            </a:r>
            <a:r>
              <a:rPr lang="en-US" sz="2000" dirty="0"/>
              <a:t>(class, year) %&gt;% summarize(</a:t>
            </a:r>
            <a:r>
              <a:rPr lang="en-US" sz="2000" dirty="0" err="1"/>
              <a:t>meanCTY</a:t>
            </a:r>
            <a:r>
              <a:rPr lang="en-US" sz="2000" dirty="0"/>
              <a:t> = mean(</a:t>
            </a:r>
            <a:r>
              <a:rPr lang="en-US" sz="2000" dirty="0" err="1"/>
              <a:t>cty</a:t>
            </a:r>
            <a:r>
              <a:rPr lang="en-US" sz="2000" dirty="0"/>
              <a:t>), count = n())</a:t>
            </a:r>
          </a:p>
        </p:txBody>
      </p:sp>
      <p:pic>
        <p:nvPicPr>
          <p:cNvPr id="5" name="Picture 4">
            <a:extLst>
              <a:ext uri="{FF2B5EF4-FFF2-40B4-BE49-F238E27FC236}">
                <a16:creationId xmlns:a16="http://schemas.microsoft.com/office/drawing/2014/main" id="{DF23D422-A92A-9B4C-BEB2-08550C9EE0C8}"/>
              </a:ext>
            </a:extLst>
          </p:cNvPr>
          <p:cNvPicPr>
            <a:picLocks noChangeAspect="1"/>
          </p:cNvPicPr>
          <p:nvPr/>
        </p:nvPicPr>
        <p:blipFill>
          <a:blip r:embed="rId2"/>
          <a:stretch>
            <a:fillRect/>
          </a:stretch>
        </p:blipFill>
        <p:spPr>
          <a:xfrm>
            <a:off x="1860589" y="3733801"/>
            <a:ext cx="5422822" cy="3048000"/>
          </a:xfrm>
          <a:prstGeom prst="rect">
            <a:avLst/>
          </a:prstGeom>
        </p:spPr>
      </p:pic>
    </p:spTree>
    <p:extLst>
      <p:ext uri="{BB962C8B-B14F-4D97-AF65-F5344CB8AC3E}">
        <p14:creationId xmlns:p14="http://schemas.microsoft.com/office/powerpoint/2010/main" val="3756104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F4351-DB6E-8144-B8E9-9C4D6A6B4361}"/>
              </a:ext>
            </a:extLst>
          </p:cNvPr>
          <p:cNvSpPr>
            <a:spLocks noGrp="1"/>
          </p:cNvSpPr>
          <p:nvPr>
            <p:ph type="title"/>
          </p:nvPr>
        </p:nvSpPr>
        <p:spPr>
          <a:xfrm>
            <a:off x="228600" y="76200"/>
            <a:ext cx="8763000" cy="1143000"/>
          </a:xfrm>
        </p:spPr>
        <p:txBody>
          <a:bodyPr/>
          <a:lstStyle/>
          <a:p>
            <a:r>
              <a:rPr lang="en-US" dirty="0"/>
              <a:t>mpg city example from Statistical Transformation in Chapter 2</a:t>
            </a:r>
          </a:p>
        </p:txBody>
      </p:sp>
      <p:pic>
        <p:nvPicPr>
          <p:cNvPr id="4" name="Picture 3">
            <a:extLst>
              <a:ext uri="{FF2B5EF4-FFF2-40B4-BE49-F238E27FC236}">
                <a16:creationId xmlns:a16="http://schemas.microsoft.com/office/drawing/2014/main" id="{752EDDBC-ECDC-E74E-AB28-A551C4B9DA32}"/>
              </a:ext>
            </a:extLst>
          </p:cNvPr>
          <p:cNvPicPr>
            <a:picLocks noChangeAspect="1"/>
          </p:cNvPicPr>
          <p:nvPr/>
        </p:nvPicPr>
        <p:blipFill>
          <a:blip r:embed="rId2"/>
          <a:stretch>
            <a:fillRect/>
          </a:stretch>
        </p:blipFill>
        <p:spPr>
          <a:xfrm>
            <a:off x="228600" y="1905000"/>
            <a:ext cx="4604132" cy="2590800"/>
          </a:xfrm>
          <a:prstGeom prst="rect">
            <a:avLst/>
          </a:prstGeom>
        </p:spPr>
      </p:pic>
      <p:sp>
        <p:nvSpPr>
          <p:cNvPr id="6" name="Rectangle 5">
            <a:extLst>
              <a:ext uri="{FF2B5EF4-FFF2-40B4-BE49-F238E27FC236}">
                <a16:creationId xmlns:a16="http://schemas.microsoft.com/office/drawing/2014/main" id="{6B756497-93C8-2448-AAB2-8615D1BE981B}"/>
              </a:ext>
            </a:extLst>
          </p:cNvPr>
          <p:cNvSpPr/>
          <p:nvPr/>
        </p:nvSpPr>
        <p:spPr>
          <a:xfrm>
            <a:off x="533400" y="4706034"/>
            <a:ext cx="4572000" cy="830997"/>
          </a:xfrm>
          <a:prstGeom prst="rect">
            <a:avLst/>
          </a:prstGeom>
        </p:spPr>
        <p:txBody>
          <a:bodyPr>
            <a:spAutoFit/>
          </a:bodyPr>
          <a:lstStyle/>
          <a:p>
            <a:r>
              <a:rPr lang="en-US" sz="1200" dirty="0"/>
              <a:t>#stat = identity adds the values of the y value per class (x level)</a:t>
            </a:r>
          </a:p>
          <a:p>
            <a:r>
              <a:rPr lang="en-US" sz="1200" dirty="0"/>
              <a:t>mpg %&gt;% </a:t>
            </a:r>
          </a:p>
          <a:p>
            <a:r>
              <a:rPr lang="en-US" sz="1200" dirty="0" err="1"/>
              <a:t>ggplot</a:t>
            </a:r>
            <a:r>
              <a:rPr lang="en-US" sz="1200" dirty="0"/>
              <a:t>(</a:t>
            </a:r>
            <a:r>
              <a:rPr lang="en-US" sz="1200" dirty="0" err="1"/>
              <a:t>aes</a:t>
            </a:r>
            <a:r>
              <a:rPr lang="en-US" sz="1200" dirty="0"/>
              <a:t>(x = class, y = </a:t>
            </a:r>
            <a:r>
              <a:rPr lang="en-US" sz="1200" dirty="0" err="1"/>
              <a:t>cty</a:t>
            </a:r>
            <a:r>
              <a:rPr lang="en-US" sz="1200" dirty="0"/>
              <a:t>)) +</a:t>
            </a:r>
          </a:p>
          <a:p>
            <a:r>
              <a:rPr lang="en-US" sz="1200" dirty="0"/>
              <a:t> </a:t>
            </a:r>
            <a:r>
              <a:rPr lang="en-US" sz="1200" dirty="0" err="1"/>
              <a:t>geom_bar</a:t>
            </a:r>
            <a:r>
              <a:rPr lang="en-US" sz="1200" dirty="0"/>
              <a:t>(stat = "identity")</a:t>
            </a:r>
          </a:p>
        </p:txBody>
      </p:sp>
      <p:pic>
        <p:nvPicPr>
          <p:cNvPr id="7" name="Picture 6">
            <a:extLst>
              <a:ext uri="{FF2B5EF4-FFF2-40B4-BE49-F238E27FC236}">
                <a16:creationId xmlns:a16="http://schemas.microsoft.com/office/drawing/2014/main" id="{B4B06435-82C6-6C45-A143-3714BDBF5EA5}"/>
              </a:ext>
            </a:extLst>
          </p:cNvPr>
          <p:cNvPicPr>
            <a:picLocks noChangeAspect="1"/>
          </p:cNvPicPr>
          <p:nvPr/>
        </p:nvPicPr>
        <p:blipFill>
          <a:blip r:embed="rId3"/>
          <a:stretch>
            <a:fillRect/>
          </a:stretch>
        </p:blipFill>
        <p:spPr>
          <a:xfrm>
            <a:off x="5257800" y="2375298"/>
            <a:ext cx="3193943" cy="1650204"/>
          </a:xfrm>
          <a:prstGeom prst="rect">
            <a:avLst/>
          </a:prstGeom>
        </p:spPr>
      </p:pic>
      <p:sp>
        <p:nvSpPr>
          <p:cNvPr id="8" name="Rectangle 7">
            <a:extLst>
              <a:ext uri="{FF2B5EF4-FFF2-40B4-BE49-F238E27FC236}">
                <a16:creationId xmlns:a16="http://schemas.microsoft.com/office/drawing/2014/main" id="{94E39E1F-3E24-7D4E-A28B-C4129EDA2B24}"/>
              </a:ext>
            </a:extLst>
          </p:cNvPr>
          <p:cNvSpPr/>
          <p:nvPr/>
        </p:nvSpPr>
        <p:spPr>
          <a:xfrm>
            <a:off x="5518042" y="4564520"/>
            <a:ext cx="2673457" cy="923330"/>
          </a:xfrm>
          <a:prstGeom prst="rect">
            <a:avLst/>
          </a:prstGeom>
        </p:spPr>
        <p:txBody>
          <a:bodyPr wrap="square">
            <a:spAutoFit/>
          </a:bodyPr>
          <a:lstStyle/>
          <a:p>
            <a:r>
              <a:rPr lang="en-US" dirty="0"/>
              <a:t>mpg %&gt;% </a:t>
            </a:r>
          </a:p>
          <a:p>
            <a:r>
              <a:rPr lang="en-US" dirty="0" err="1"/>
              <a:t>group_by</a:t>
            </a:r>
            <a:r>
              <a:rPr lang="en-US" dirty="0"/>
              <a:t>(class) %&gt;%</a:t>
            </a:r>
          </a:p>
          <a:p>
            <a:r>
              <a:rPr lang="en-US" dirty="0"/>
              <a:t>summarize(sum(</a:t>
            </a:r>
            <a:r>
              <a:rPr lang="en-US" dirty="0" err="1"/>
              <a:t>cty</a:t>
            </a:r>
            <a:r>
              <a:rPr lang="en-US" dirty="0"/>
              <a:t>))</a:t>
            </a:r>
          </a:p>
        </p:txBody>
      </p:sp>
    </p:spTree>
    <p:extLst>
      <p:ext uri="{BB962C8B-B14F-4D97-AF65-F5344CB8AC3E}">
        <p14:creationId xmlns:p14="http://schemas.microsoft.com/office/powerpoint/2010/main" val="317278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619CF-07E0-0C43-A15B-EADB37159E28}"/>
              </a:ext>
            </a:extLst>
          </p:cNvPr>
          <p:cNvSpPr>
            <a:spLocks noGrp="1"/>
          </p:cNvSpPr>
          <p:nvPr>
            <p:ph type="title"/>
          </p:nvPr>
        </p:nvSpPr>
        <p:spPr/>
        <p:txBody>
          <a:bodyPr>
            <a:noAutofit/>
          </a:bodyPr>
          <a:lstStyle/>
          <a:p>
            <a:r>
              <a:rPr lang="en-US" dirty="0"/>
              <a:t>Example: FIFA</a:t>
            </a:r>
          </a:p>
        </p:txBody>
      </p:sp>
      <p:sp>
        <p:nvSpPr>
          <p:cNvPr id="3" name="Content Placeholder 2">
            <a:extLst>
              <a:ext uri="{FF2B5EF4-FFF2-40B4-BE49-F238E27FC236}">
                <a16:creationId xmlns:a16="http://schemas.microsoft.com/office/drawing/2014/main" id="{CD894B4D-BC8F-E545-8564-7E251B1966F5}"/>
              </a:ext>
            </a:extLst>
          </p:cNvPr>
          <p:cNvSpPr>
            <a:spLocks noGrp="1"/>
          </p:cNvSpPr>
          <p:nvPr>
            <p:ph idx="1"/>
          </p:nvPr>
        </p:nvSpPr>
        <p:spPr>
          <a:xfrm>
            <a:off x="457200" y="1447800"/>
            <a:ext cx="5791200" cy="990600"/>
          </a:xfrm>
        </p:spPr>
        <p:txBody>
          <a:bodyPr>
            <a:noAutofit/>
          </a:bodyPr>
          <a:lstStyle/>
          <a:p>
            <a:pPr marL="0" indent="0">
              <a:buNone/>
            </a:pPr>
            <a:r>
              <a:rPr lang="en-US" sz="2000" dirty="0"/>
              <a:t>It is thought that the midfield is a more skilled position than a fullback. In order to begin to test this you decide to create a chart to compare the mean ball control rating between all the positions.</a:t>
            </a:r>
          </a:p>
        </p:txBody>
      </p:sp>
      <p:sp>
        <p:nvSpPr>
          <p:cNvPr id="9" name="Rectangle 8">
            <a:extLst>
              <a:ext uri="{FF2B5EF4-FFF2-40B4-BE49-F238E27FC236}">
                <a16:creationId xmlns:a16="http://schemas.microsoft.com/office/drawing/2014/main" id="{492CCD64-15AB-5347-882E-3E549E8B2A47}"/>
              </a:ext>
            </a:extLst>
          </p:cNvPr>
          <p:cNvSpPr/>
          <p:nvPr/>
        </p:nvSpPr>
        <p:spPr>
          <a:xfrm>
            <a:off x="576943" y="3581197"/>
            <a:ext cx="8229600" cy="1200329"/>
          </a:xfrm>
          <a:prstGeom prst="rect">
            <a:avLst/>
          </a:prstGeom>
        </p:spPr>
        <p:txBody>
          <a:bodyPr wrap="square">
            <a:noAutofit/>
          </a:bodyPr>
          <a:lstStyle/>
          <a:p>
            <a:r>
              <a:rPr lang="en-US" sz="1500" dirty="0" err="1"/>
              <a:t>fifa</a:t>
            </a:r>
            <a:r>
              <a:rPr lang="en-US" sz="1500" dirty="0"/>
              <a:t> %&gt;%</a:t>
            </a:r>
          </a:p>
          <a:p>
            <a:r>
              <a:rPr lang="en-US" sz="1500" dirty="0"/>
              <a:t> </a:t>
            </a:r>
            <a:r>
              <a:rPr lang="en-US" sz="1500" dirty="0" err="1"/>
              <a:t>group_by</a:t>
            </a:r>
            <a:r>
              <a:rPr lang="en-US" sz="1500" dirty="0"/>
              <a:t>(Position) %&gt;% </a:t>
            </a:r>
          </a:p>
          <a:p>
            <a:r>
              <a:rPr lang="en-US" sz="1500" dirty="0"/>
              <a:t>summarize(</a:t>
            </a:r>
            <a:r>
              <a:rPr lang="en-US" sz="1500" dirty="0" err="1"/>
              <a:t>meanBC</a:t>
            </a:r>
            <a:r>
              <a:rPr lang="en-US" sz="1500" dirty="0"/>
              <a:t> = mean(</a:t>
            </a:r>
            <a:r>
              <a:rPr lang="en-US" sz="1500" dirty="0" err="1"/>
              <a:t>BallControl</a:t>
            </a:r>
            <a:r>
              <a:rPr lang="en-US" sz="1500" dirty="0"/>
              <a:t>), count = n()) %&gt;% </a:t>
            </a:r>
          </a:p>
          <a:p>
            <a:r>
              <a:rPr lang="en-US" sz="1500" dirty="0"/>
              <a:t>print(n = 28)</a:t>
            </a:r>
          </a:p>
        </p:txBody>
      </p:sp>
      <p:pic>
        <p:nvPicPr>
          <p:cNvPr id="4" name="Picture 3">
            <a:extLst>
              <a:ext uri="{FF2B5EF4-FFF2-40B4-BE49-F238E27FC236}">
                <a16:creationId xmlns:a16="http://schemas.microsoft.com/office/drawing/2014/main" id="{0BD10CE2-D617-4242-A62F-F23D8466D361}"/>
              </a:ext>
            </a:extLst>
          </p:cNvPr>
          <p:cNvPicPr>
            <a:picLocks noChangeAspect="1"/>
          </p:cNvPicPr>
          <p:nvPr/>
        </p:nvPicPr>
        <p:blipFill>
          <a:blip r:embed="rId2"/>
          <a:stretch>
            <a:fillRect/>
          </a:stretch>
        </p:blipFill>
        <p:spPr>
          <a:xfrm>
            <a:off x="7010400" y="1371600"/>
            <a:ext cx="1828800" cy="5306516"/>
          </a:xfrm>
          <a:prstGeom prst="rect">
            <a:avLst/>
          </a:prstGeom>
        </p:spPr>
      </p:pic>
    </p:spTree>
    <p:extLst>
      <p:ext uri="{BB962C8B-B14F-4D97-AF65-F5344CB8AC3E}">
        <p14:creationId xmlns:p14="http://schemas.microsoft.com/office/powerpoint/2010/main" val="3764978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619CF-07E0-0C43-A15B-EADB37159E28}"/>
              </a:ext>
            </a:extLst>
          </p:cNvPr>
          <p:cNvSpPr>
            <a:spLocks noGrp="1"/>
          </p:cNvSpPr>
          <p:nvPr>
            <p:ph type="title"/>
          </p:nvPr>
        </p:nvSpPr>
        <p:spPr/>
        <p:txBody>
          <a:bodyPr>
            <a:noAutofit/>
          </a:bodyPr>
          <a:lstStyle/>
          <a:p>
            <a:r>
              <a:rPr lang="en-US" dirty="0"/>
              <a:t>Example: FIFA</a:t>
            </a:r>
          </a:p>
        </p:txBody>
      </p:sp>
      <p:sp>
        <p:nvSpPr>
          <p:cNvPr id="3" name="Content Placeholder 2">
            <a:extLst>
              <a:ext uri="{FF2B5EF4-FFF2-40B4-BE49-F238E27FC236}">
                <a16:creationId xmlns:a16="http://schemas.microsoft.com/office/drawing/2014/main" id="{CD894B4D-BC8F-E545-8564-7E251B1966F5}"/>
              </a:ext>
            </a:extLst>
          </p:cNvPr>
          <p:cNvSpPr>
            <a:spLocks noGrp="1"/>
          </p:cNvSpPr>
          <p:nvPr>
            <p:ph idx="1"/>
          </p:nvPr>
        </p:nvSpPr>
        <p:spPr>
          <a:xfrm>
            <a:off x="421822" y="1524000"/>
            <a:ext cx="5943600" cy="990600"/>
          </a:xfrm>
        </p:spPr>
        <p:txBody>
          <a:bodyPr>
            <a:noAutofit/>
          </a:bodyPr>
          <a:lstStyle/>
          <a:p>
            <a:pPr marL="0" indent="0">
              <a:buNone/>
            </a:pPr>
            <a:r>
              <a:rPr lang="en-US" sz="2000" dirty="0"/>
              <a:t>It is thought that the midfield is a more skilled position than a fullback. In order to begin to test this you decide to create a chart to compare the mean ball control rating between all the positions.</a:t>
            </a:r>
          </a:p>
        </p:txBody>
      </p:sp>
      <p:sp>
        <p:nvSpPr>
          <p:cNvPr id="10" name="Rectangle 9">
            <a:extLst>
              <a:ext uri="{FF2B5EF4-FFF2-40B4-BE49-F238E27FC236}">
                <a16:creationId xmlns:a16="http://schemas.microsoft.com/office/drawing/2014/main" id="{7DEEC762-80BE-A54B-A0E7-4EB608775120}"/>
              </a:ext>
            </a:extLst>
          </p:cNvPr>
          <p:cNvSpPr/>
          <p:nvPr/>
        </p:nvSpPr>
        <p:spPr>
          <a:xfrm>
            <a:off x="228600" y="3657600"/>
            <a:ext cx="8039100" cy="1200329"/>
          </a:xfrm>
          <a:prstGeom prst="rect">
            <a:avLst/>
          </a:prstGeom>
        </p:spPr>
        <p:txBody>
          <a:bodyPr wrap="square">
            <a:noAutofit/>
          </a:bodyPr>
          <a:lstStyle/>
          <a:p>
            <a:r>
              <a:rPr lang="en-US" sz="1500" dirty="0" err="1"/>
              <a:t>fifa</a:t>
            </a:r>
            <a:r>
              <a:rPr lang="en-US" sz="1500" dirty="0"/>
              <a:t> %&gt;%</a:t>
            </a:r>
          </a:p>
          <a:p>
            <a:r>
              <a:rPr lang="en-US" sz="1500" dirty="0" err="1"/>
              <a:t>group_by</a:t>
            </a:r>
            <a:r>
              <a:rPr lang="en-US" sz="1500" dirty="0"/>
              <a:t>(Position) %&gt;% </a:t>
            </a:r>
          </a:p>
          <a:p>
            <a:r>
              <a:rPr lang="en-US" sz="1500" dirty="0"/>
              <a:t>summarize(</a:t>
            </a:r>
            <a:r>
              <a:rPr lang="en-US" sz="1500" dirty="0" err="1"/>
              <a:t>meanBC</a:t>
            </a:r>
            <a:r>
              <a:rPr lang="en-US" sz="1500" dirty="0"/>
              <a:t> = mean(</a:t>
            </a:r>
            <a:r>
              <a:rPr lang="en-US" sz="1500" dirty="0" err="1"/>
              <a:t>BallControl,na.rm</a:t>
            </a:r>
            <a:r>
              <a:rPr lang="en-US" sz="1500" dirty="0"/>
              <a:t> = TRUE), count = n()) %&gt;%</a:t>
            </a:r>
          </a:p>
          <a:p>
            <a:r>
              <a:rPr lang="en-US" sz="1500" dirty="0"/>
              <a:t> print(n = 28)</a:t>
            </a:r>
          </a:p>
        </p:txBody>
      </p:sp>
      <p:pic>
        <p:nvPicPr>
          <p:cNvPr id="4" name="Picture 3">
            <a:extLst>
              <a:ext uri="{FF2B5EF4-FFF2-40B4-BE49-F238E27FC236}">
                <a16:creationId xmlns:a16="http://schemas.microsoft.com/office/drawing/2014/main" id="{133E2D4C-C462-7E48-910A-CB87B4D3E668}"/>
              </a:ext>
            </a:extLst>
          </p:cNvPr>
          <p:cNvPicPr>
            <a:picLocks noChangeAspect="1"/>
          </p:cNvPicPr>
          <p:nvPr/>
        </p:nvPicPr>
        <p:blipFill rotWithShape="1">
          <a:blip r:embed="rId2"/>
          <a:srcRect t="954" b="954"/>
          <a:stretch/>
        </p:blipFill>
        <p:spPr>
          <a:xfrm>
            <a:off x="6836229" y="1453243"/>
            <a:ext cx="1850571" cy="5201734"/>
          </a:xfrm>
          <a:prstGeom prst="rect">
            <a:avLst/>
          </a:prstGeom>
        </p:spPr>
      </p:pic>
    </p:spTree>
    <p:extLst>
      <p:ext uri="{BB962C8B-B14F-4D97-AF65-F5344CB8AC3E}">
        <p14:creationId xmlns:p14="http://schemas.microsoft.com/office/powerpoint/2010/main" val="895334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641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619CF-07E0-0C43-A15B-EADB37159E28}"/>
              </a:ext>
            </a:extLst>
          </p:cNvPr>
          <p:cNvSpPr>
            <a:spLocks noGrp="1"/>
          </p:cNvSpPr>
          <p:nvPr>
            <p:ph type="title"/>
          </p:nvPr>
        </p:nvSpPr>
        <p:spPr/>
        <p:txBody>
          <a:bodyPr>
            <a:noAutofit/>
          </a:bodyPr>
          <a:lstStyle/>
          <a:p>
            <a:r>
              <a:rPr lang="en-US" dirty="0"/>
              <a:t>Example: FIFA</a:t>
            </a:r>
          </a:p>
        </p:txBody>
      </p:sp>
      <p:sp>
        <p:nvSpPr>
          <p:cNvPr id="3" name="Content Placeholder 2">
            <a:extLst>
              <a:ext uri="{FF2B5EF4-FFF2-40B4-BE49-F238E27FC236}">
                <a16:creationId xmlns:a16="http://schemas.microsoft.com/office/drawing/2014/main" id="{CD894B4D-BC8F-E545-8564-7E251B1966F5}"/>
              </a:ext>
            </a:extLst>
          </p:cNvPr>
          <p:cNvSpPr>
            <a:spLocks noGrp="1"/>
          </p:cNvSpPr>
          <p:nvPr>
            <p:ph idx="1"/>
          </p:nvPr>
        </p:nvSpPr>
        <p:spPr>
          <a:xfrm>
            <a:off x="457199" y="1600201"/>
            <a:ext cx="5885995" cy="990600"/>
          </a:xfrm>
        </p:spPr>
        <p:txBody>
          <a:bodyPr>
            <a:noAutofit/>
          </a:bodyPr>
          <a:lstStyle/>
          <a:p>
            <a:pPr marL="0" indent="0">
              <a:buNone/>
            </a:pPr>
            <a:r>
              <a:rPr lang="en-US" sz="2000" dirty="0"/>
              <a:t>It is thought that the midfield is a more skilled position than a fullback. In order to begin to test this you decide to create a chart to compare the mean ball control rating between all the positions.</a:t>
            </a:r>
          </a:p>
        </p:txBody>
      </p:sp>
      <p:sp>
        <p:nvSpPr>
          <p:cNvPr id="7" name="Rectangle 6">
            <a:extLst>
              <a:ext uri="{FF2B5EF4-FFF2-40B4-BE49-F238E27FC236}">
                <a16:creationId xmlns:a16="http://schemas.microsoft.com/office/drawing/2014/main" id="{19E5C2A5-8112-2043-B593-797BA0979E69}"/>
              </a:ext>
            </a:extLst>
          </p:cNvPr>
          <p:cNvSpPr/>
          <p:nvPr/>
        </p:nvSpPr>
        <p:spPr>
          <a:xfrm>
            <a:off x="457199" y="3733800"/>
            <a:ext cx="8229601" cy="1477328"/>
          </a:xfrm>
          <a:prstGeom prst="rect">
            <a:avLst/>
          </a:prstGeom>
        </p:spPr>
        <p:txBody>
          <a:bodyPr wrap="square">
            <a:noAutofit/>
          </a:bodyPr>
          <a:lstStyle/>
          <a:p>
            <a:r>
              <a:rPr lang="en-US" sz="1500" dirty="0" err="1"/>
              <a:t>fifa</a:t>
            </a:r>
            <a:r>
              <a:rPr lang="en-US" sz="1500" dirty="0"/>
              <a:t> %&gt;% </a:t>
            </a:r>
          </a:p>
          <a:p>
            <a:r>
              <a:rPr lang="en-US" sz="1500" dirty="0"/>
              <a:t>filter(!</a:t>
            </a:r>
            <a:r>
              <a:rPr lang="en-US" sz="1500" dirty="0" err="1"/>
              <a:t>is.na</a:t>
            </a:r>
            <a:r>
              <a:rPr lang="en-US" sz="1500" dirty="0"/>
              <a:t>(</a:t>
            </a:r>
            <a:r>
              <a:rPr lang="en-US" sz="1500" dirty="0" err="1"/>
              <a:t>BallControl</a:t>
            </a:r>
            <a:r>
              <a:rPr lang="en-US" sz="1500" dirty="0"/>
              <a:t>)) %&gt;% </a:t>
            </a:r>
          </a:p>
          <a:p>
            <a:r>
              <a:rPr lang="en-US" sz="1500" dirty="0" err="1"/>
              <a:t>group_by</a:t>
            </a:r>
            <a:r>
              <a:rPr lang="en-US" sz="1500" dirty="0"/>
              <a:t>(Position) %&gt;% </a:t>
            </a:r>
          </a:p>
          <a:p>
            <a:r>
              <a:rPr lang="en-US" sz="1500" dirty="0"/>
              <a:t>summarize(</a:t>
            </a:r>
            <a:r>
              <a:rPr lang="en-US" sz="1500" dirty="0" err="1"/>
              <a:t>meanBC</a:t>
            </a:r>
            <a:r>
              <a:rPr lang="en-US" sz="1500" dirty="0"/>
              <a:t> = mean(</a:t>
            </a:r>
            <a:r>
              <a:rPr lang="en-US" sz="1500" dirty="0" err="1"/>
              <a:t>BallControl</a:t>
            </a:r>
            <a:r>
              <a:rPr lang="en-US" sz="1500" dirty="0"/>
              <a:t>), count = n()) %&gt;% </a:t>
            </a:r>
          </a:p>
          <a:p>
            <a:r>
              <a:rPr lang="en-US" sz="1500" dirty="0"/>
              <a:t>print(n = 28)</a:t>
            </a:r>
          </a:p>
        </p:txBody>
      </p:sp>
      <p:pic>
        <p:nvPicPr>
          <p:cNvPr id="4" name="Picture 3">
            <a:extLst>
              <a:ext uri="{FF2B5EF4-FFF2-40B4-BE49-F238E27FC236}">
                <a16:creationId xmlns:a16="http://schemas.microsoft.com/office/drawing/2014/main" id="{CCA55B8D-A391-D04E-A99C-0EE60B11B0EE}"/>
              </a:ext>
            </a:extLst>
          </p:cNvPr>
          <p:cNvPicPr>
            <a:picLocks noChangeAspect="1"/>
          </p:cNvPicPr>
          <p:nvPr/>
        </p:nvPicPr>
        <p:blipFill>
          <a:blip r:embed="rId2"/>
          <a:stretch>
            <a:fillRect/>
          </a:stretch>
        </p:blipFill>
        <p:spPr>
          <a:xfrm>
            <a:off x="6553200" y="1371600"/>
            <a:ext cx="1923595" cy="5422900"/>
          </a:xfrm>
          <a:prstGeom prst="rect">
            <a:avLst/>
          </a:prstGeom>
        </p:spPr>
      </p:pic>
    </p:spTree>
    <p:extLst>
      <p:ext uri="{BB962C8B-B14F-4D97-AF65-F5344CB8AC3E}">
        <p14:creationId xmlns:p14="http://schemas.microsoft.com/office/powerpoint/2010/main" val="2547467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619CF-07E0-0C43-A15B-EADB37159E28}"/>
              </a:ext>
            </a:extLst>
          </p:cNvPr>
          <p:cNvSpPr>
            <a:spLocks noGrp="1"/>
          </p:cNvSpPr>
          <p:nvPr>
            <p:ph type="title"/>
          </p:nvPr>
        </p:nvSpPr>
        <p:spPr/>
        <p:txBody>
          <a:bodyPr>
            <a:noAutofit/>
          </a:bodyPr>
          <a:lstStyle/>
          <a:p>
            <a:r>
              <a:rPr lang="en-US" dirty="0"/>
              <a:t>Example: FIFA</a:t>
            </a:r>
          </a:p>
        </p:txBody>
      </p:sp>
      <p:sp>
        <p:nvSpPr>
          <p:cNvPr id="3" name="Content Placeholder 2">
            <a:extLst>
              <a:ext uri="{FF2B5EF4-FFF2-40B4-BE49-F238E27FC236}">
                <a16:creationId xmlns:a16="http://schemas.microsoft.com/office/drawing/2014/main" id="{CD894B4D-BC8F-E545-8564-7E251B1966F5}"/>
              </a:ext>
            </a:extLst>
          </p:cNvPr>
          <p:cNvSpPr>
            <a:spLocks noGrp="1"/>
          </p:cNvSpPr>
          <p:nvPr>
            <p:ph idx="1"/>
          </p:nvPr>
        </p:nvSpPr>
        <p:spPr>
          <a:xfrm>
            <a:off x="304800" y="1540036"/>
            <a:ext cx="5885995" cy="990600"/>
          </a:xfrm>
        </p:spPr>
        <p:txBody>
          <a:bodyPr>
            <a:noAutofit/>
          </a:bodyPr>
          <a:lstStyle/>
          <a:p>
            <a:pPr marL="0" indent="0">
              <a:buNone/>
            </a:pPr>
            <a:r>
              <a:rPr lang="en-US" sz="2000" dirty="0"/>
              <a:t>It is thought that the midfield is a more skilled position than a fullback. In order to begin to test this you decide to create a chart to compare the mean ball control rating between all the positions.</a:t>
            </a:r>
          </a:p>
        </p:txBody>
      </p:sp>
      <p:sp>
        <p:nvSpPr>
          <p:cNvPr id="7" name="Rectangle 6">
            <a:extLst>
              <a:ext uri="{FF2B5EF4-FFF2-40B4-BE49-F238E27FC236}">
                <a16:creationId xmlns:a16="http://schemas.microsoft.com/office/drawing/2014/main" id="{19E5C2A5-8112-2043-B593-797BA0979E69}"/>
              </a:ext>
            </a:extLst>
          </p:cNvPr>
          <p:cNvSpPr/>
          <p:nvPr/>
        </p:nvSpPr>
        <p:spPr>
          <a:xfrm>
            <a:off x="152400" y="3886200"/>
            <a:ext cx="3673929" cy="1477328"/>
          </a:xfrm>
          <a:prstGeom prst="rect">
            <a:avLst/>
          </a:prstGeom>
        </p:spPr>
        <p:txBody>
          <a:bodyPr wrap="square">
            <a:noAutofit/>
          </a:bodyPr>
          <a:lstStyle/>
          <a:p>
            <a:r>
              <a:rPr lang="en-US" sz="1500" dirty="0" err="1"/>
              <a:t>fifa</a:t>
            </a:r>
            <a:r>
              <a:rPr lang="en-US" sz="1500" dirty="0"/>
              <a:t> %&gt;% filter(!</a:t>
            </a:r>
            <a:r>
              <a:rPr lang="en-US" sz="1500" dirty="0" err="1"/>
              <a:t>is.na</a:t>
            </a:r>
            <a:r>
              <a:rPr lang="en-US" sz="1500" dirty="0"/>
              <a:t>(</a:t>
            </a:r>
            <a:r>
              <a:rPr lang="en-US" sz="1500" dirty="0" err="1"/>
              <a:t>BallControl</a:t>
            </a:r>
            <a:r>
              <a:rPr lang="en-US" sz="1500" dirty="0"/>
              <a:t>)) %&gt;% </a:t>
            </a:r>
          </a:p>
          <a:p>
            <a:r>
              <a:rPr lang="en-US" sz="1500" dirty="0" err="1"/>
              <a:t>group_by</a:t>
            </a:r>
            <a:r>
              <a:rPr lang="en-US" sz="1500" dirty="0"/>
              <a:t>(Position) %&gt;% </a:t>
            </a:r>
          </a:p>
          <a:p>
            <a:r>
              <a:rPr lang="en-US" sz="1500" dirty="0"/>
              <a:t>summarize(</a:t>
            </a:r>
            <a:r>
              <a:rPr lang="en-US" sz="1500" dirty="0" err="1"/>
              <a:t>meanBC</a:t>
            </a:r>
            <a:r>
              <a:rPr lang="en-US" sz="1500" dirty="0"/>
              <a:t> = mean(</a:t>
            </a:r>
            <a:r>
              <a:rPr lang="en-US" sz="1500" dirty="0" err="1"/>
              <a:t>BallControl</a:t>
            </a:r>
            <a:r>
              <a:rPr lang="en-US" sz="1500" dirty="0"/>
              <a:t>), count = n()) %&gt;% </a:t>
            </a:r>
          </a:p>
          <a:p>
            <a:r>
              <a:rPr lang="en-US" sz="1500" dirty="0" err="1"/>
              <a:t>ggplot</a:t>
            </a:r>
            <a:r>
              <a:rPr lang="en-US" sz="1500" dirty="0"/>
              <a:t>(</a:t>
            </a:r>
            <a:r>
              <a:rPr lang="en-US" sz="1500" dirty="0" err="1"/>
              <a:t>aes</a:t>
            </a:r>
            <a:r>
              <a:rPr lang="en-US" sz="1500" dirty="0"/>
              <a:t>(x = Position, y = </a:t>
            </a:r>
            <a:r>
              <a:rPr lang="en-US" sz="1500" dirty="0" err="1"/>
              <a:t>meanBC</a:t>
            </a:r>
            <a:r>
              <a:rPr lang="en-US" sz="1500" dirty="0"/>
              <a:t>)) + </a:t>
            </a:r>
            <a:r>
              <a:rPr lang="en-US" sz="1500" dirty="0" err="1"/>
              <a:t>geom_col</a:t>
            </a:r>
            <a:r>
              <a:rPr lang="en-US" sz="1500" dirty="0"/>
              <a:t>()</a:t>
            </a:r>
          </a:p>
        </p:txBody>
      </p:sp>
      <p:pic>
        <p:nvPicPr>
          <p:cNvPr id="5" name="Picture 4">
            <a:extLst>
              <a:ext uri="{FF2B5EF4-FFF2-40B4-BE49-F238E27FC236}">
                <a16:creationId xmlns:a16="http://schemas.microsoft.com/office/drawing/2014/main" id="{66A8E455-01C3-2949-A604-2ADE9B553B41}"/>
              </a:ext>
            </a:extLst>
          </p:cNvPr>
          <p:cNvPicPr>
            <a:picLocks noChangeAspect="1"/>
          </p:cNvPicPr>
          <p:nvPr/>
        </p:nvPicPr>
        <p:blipFill>
          <a:blip r:embed="rId2"/>
          <a:stretch>
            <a:fillRect/>
          </a:stretch>
        </p:blipFill>
        <p:spPr>
          <a:xfrm>
            <a:off x="3886200" y="2929563"/>
            <a:ext cx="4876800" cy="3776037"/>
          </a:xfrm>
          <a:prstGeom prst="rect">
            <a:avLst/>
          </a:prstGeom>
        </p:spPr>
      </p:pic>
    </p:spTree>
    <p:extLst>
      <p:ext uri="{BB962C8B-B14F-4D97-AF65-F5344CB8AC3E}">
        <p14:creationId xmlns:p14="http://schemas.microsoft.com/office/powerpoint/2010/main" val="401921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619CF-07E0-0C43-A15B-EADB37159E28}"/>
              </a:ext>
            </a:extLst>
          </p:cNvPr>
          <p:cNvSpPr>
            <a:spLocks noGrp="1"/>
          </p:cNvSpPr>
          <p:nvPr>
            <p:ph type="title"/>
          </p:nvPr>
        </p:nvSpPr>
        <p:spPr/>
        <p:txBody>
          <a:bodyPr>
            <a:noAutofit/>
          </a:bodyPr>
          <a:lstStyle/>
          <a:p>
            <a:r>
              <a:rPr lang="en-US" dirty="0"/>
              <a:t>Example: FIFA</a:t>
            </a:r>
          </a:p>
        </p:txBody>
      </p:sp>
      <p:sp>
        <p:nvSpPr>
          <p:cNvPr id="3" name="Content Placeholder 2">
            <a:extLst>
              <a:ext uri="{FF2B5EF4-FFF2-40B4-BE49-F238E27FC236}">
                <a16:creationId xmlns:a16="http://schemas.microsoft.com/office/drawing/2014/main" id="{CD894B4D-BC8F-E545-8564-7E251B1966F5}"/>
              </a:ext>
            </a:extLst>
          </p:cNvPr>
          <p:cNvSpPr>
            <a:spLocks noGrp="1"/>
          </p:cNvSpPr>
          <p:nvPr>
            <p:ph idx="1"/>
          </p:nvPr>
        </p:nvSpPr>
        <p:spPr>
          <a:xfrm>
            <a:off x="457199" y="1600201"/>
            <a:ext cx="5885995" cy="990600"/>
          </a:xfrm>
        </p:spPr>
        <p:txBody>
          <a:bodyPr>
            <a:noAutofit/>
          </a:bodyPr>
          <a:lstStyle/>
          <a:p>
            <a:pPr marL="0" indent="0">
              <a:buNone/>
            </a:pPr>
            <a:r>
              <a:rPr lang="en-US" sz="2000" dirty="0"/>
              <a:t>It is thought that the midfield is a more skilled position than a fullback. In order to begin to test this you decide to create a chart to compare the mean ball control rating between all the positions.</a:t>
            </a:r>
          </a:p>
        </p:txBody>
      </p:sp>
      <p:sp>
        <p:nvSpPr>
          <p:cNvPr id="7" name="Rectangle 6">
            <a:extLst>
              <a:ext uri="{FF2B5EF4-FFF2-40B4-BE49-F238E27FC236}">
                <a16:creationId xmlns:a16="http://schemas.microsoft.com/office/drawing/2014/main" id="{19E5C2A5-8112-2043-B593-797BA0979E69}"/>
              </a:ext>
            </a:extLst>
          </p:cNvPr>
          <p:cNvSpPr/>
          <p:nvPr/>
        </p:nvSpPr>
        <p:spPr>
          <a:xfrm>
            <a:off x="914399" y="3886200"/>
            <a:ext cx="8229601" cy="1477328"/>
          </a:xfrm>
          <a:prstGeom prst="rect">
            <a:avLst/>
          </a:prstGeom>
        </p:spPr>
        <p:txBody>
          <a:bodyPr wrap="square">
            <a:noAutofit/>
          </a:bodyPr>
          <a:lstStyle/>
          <a:p>
            <a:r>
              <a:rPr lang="en-US" sz="1500" dirty="0" err="1"/>
              <a:t>fifa</a:t>
            </a:r>
            <a:r>
              <a:rPr lang="en-US" sz="1500" dirty="0"/>
              <a:t> %&gt;% filter(!</a:t>
            </a:r>
            <a:r>
              <a:rPr lang="en-US" sz="1500" dirty="0" err="1"/>
              <a:t>is.na</a:t>
            </a:r>
            <a:r>
              <a:rPr lang="en-US" sz="1500" dirty="0"/>
              <a:t>(</a:t>
            </a:r>
            <a:r>
              <a:rPr lang="en-US" sz="1500" dirty="0" err="1"/>
              <a:t>BallControl</a:t>
            </a:r>
            <a:r>
              <a:rPr lang="en-US" sz="1500" dirty="0"/>
              <a:t>)) %&gt;% </a:t>
            </a:r>
          </a:p>
          <a:p>
            <a:r>
              <a:rPr lang="en-US" sz="1500" dirty="0" err="1"/>
              <a:t>group_by</a:t>
            </a:r>
            <a:r>
              <a:rPr lang="en-US" sz="1500" dirty="0"/>
              <a:t>(Position) %&gt;% </a:t>
            </a:r>
          </a:p>
          <a:p>
            <a:r>
              <a:rPr lang="en-US" sz="1500" dirty="0"/>
              <a:t>summarize(</a:t>
            </a:r>
            <a:r>
              <a:rPr lang="en-US" sz="1500" dirty="0" err="1"/>
              <a:t>meanBC</a:t>
            </a:r>
            <a:r>
              <a:rPr lang="en-US" sz="1500" dirty="0"/>
              <a:t> = mean(</a:t>
            </a:r>
            <a:r>
              <a:rPr lang="en-US" sz="1500" dirty="0" err="1"/>
              <a:t>BallControl</a:t>
            </a:r>
            <a:r>
              <a:rPr lang="en-US" sz="1500" dirty="0"/>
              <a:t>), count = n()) %&gt;%</a:t>
            </a:r>
          </a:p>
          <a:p>
            <a:r>
              <a:rPr lang="en-US" sz="1500" dirty="0"/>
              <a:t> arrange(</a:t>
            </a:r>
            <a:r>
              <a:rPr lang="en-US" sz="1500" dirty="0" err="1"/>
              <a:t>meanBC</a:t>
            </a:r>
            <a:r>
              <a:rPr lang="en-US" sz="1500" dirty="0"/>
              <a:t>) %&gt;% </a:t>
            </a:r>
          </a:p>
          <a:p>
            <a:r>
              <a:rPr lang="en-US" sz="1500" dirty="0"/>
              <a:t>print(n=28)</a:t>
            </a:r>
          </a:p>
        </p:txBody>
      </p:sp>
      <p:pic>
        <p:nvPicPr>
          <p:cNvPr id="6" name="Picture 5">
            <a:extLst>
              <a:ext uri="{FF2B5EF4-FFF2-40B4-BE49-F238E27FC236}">
                <a16:creationId xmlns:a16="http://schemas.microsoft.com/office/drawing/2014/main" id="{71BEC464-6E79-7A44-B74E-57F5C92E89D1}"/>
              </a:ext>
            </a:extLst>
          </p:cNvPr>
          <p:cNvPicPr>
            <a:picLocks noChangeAspect="1"/>
          </p:cNvPicPr>
          <p:nvPr/>
        </p:nvPicPr>
        <p:blipFill rotWithShape="1">
          <a:blip r:embed="rId2"/>
          <a:srcRect t="719" b="719"/>
          <a:stretch/>
        </p:blipFill>
        <p:spPr>
          <a:xfrm>
            <a:off x="6736116" y="1567543"/>
            <a:ext cx="1749299" cy="4975682"/>
          </a:xfrm>
          <a:prstGeom prst="rect">
            <a:avLst/>
          </a:prstGeom>
        </p:spPr>
      </p:pic>
    </p:spTree>
    <p:extLst>
      <p:ext uri="{BB962C8B-B14F-4D97-AF65-F5344CB8AC3E}">
        <p14:creationId xmlns:p14="http://schemas.microsoft.com/office/powerpoint/2010/main" val="3631206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720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p:txBody>
          <a:bodyPr/>
          <a:lstStyle/>
          <a:p>
            <a:r>
              <a:rPr lang="en-US" dirty="0"/>
              <a:t>Factors | factor() and cut()</a:t>
            </a:r>
          </a:p>
        </p:txBody>
      </p:sp>
      <p:sp>
        <p:nvSpPr>
          <p:cNvPr id="21" name="Subtitle 20"/>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918830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9E1C-1D52-8D4D-B44B-857AC324BA86}"/>
              </a:ext>
            </a:extLst>
          </p:cNvPr>
          <p:cNvSpPr>
            <a:spLocks noGrp="1"/>
          </p:cNvSpPr>
          <p:nvPr>
            <p:ph type="title"/>
          </p:nvPr>
        </p:nvSpPr>
        <p:spPr/>
        <p:txBody>
          <a:bodyPr/>
          <a:lstStyle/>
          <a:p>
            <a:r>
              <a:rPr lang="en-US" dirty="0"/>
              <a:t>Factors</a:t>
            </a:r>
          </a:p>
        </p:txBody>
      </p:sp>
      <p:sp>
        <p:nvSpPr>
          <p:cNvPr id="3" name="Content Placeholder 2">
            <a:extLst>
              <a:ext uri="{FF2B5EF4-FFF2-40B4-BE49-F238E27FC236}">
                <a16:creationId xmlns:a16="http://schemas.microsoft.com/office/drawing/2014/main" id="{6C02A211-F756-B14A-96C6-C9E276FAB8E3}"/>
              </a:ext>
            </a:extLst>
          </p:cNvPr>
          <p:cNvSpPr>
            <a:spLocks noGrp="1"/>
          </p:cNvSpPr>
          <p:nvPr>
            <p:ph idx="1"/>
          </p:nvPr>
        </p:nvSpPr>
        <p:spPr>
          <a:xfrm>
            <a:off x="304800" y="1828800"/>
            <a:ext cx="8610600" cy="3886200"/>
          </a:xfrm>
        </p:spPr>
        <p:txBody>
          <a:bodyPr/>
          <a:lstStyle/>
          <a:p>
            <a:r>
              <a:rPr lang="en-US" sz="2800" dirty="0"/>
              <a:t>A “factor” in R is a </a:t>
            </a:r>
            <a:r>
              <a:rPr lang="en-US" sz="2800" b="1" dirty="0"/>
              <a:t>categorical</a:t>
            </a:r>
            <a:r>
              <a:rPr lang="en-US" sz="2800" dirty="0"/>
              <a:t> variable that takes on a limited number of values known as </a:t>
            </a:r>
            <a:r>
              <a:rPr lang="en-US" sz="2800" b="1" dirty="0"/>
              <a:t>levels</a:t>
            </a:r>
            <a:r>
              <a:rPr lang="en-US" sz="2800" dirty="0"/>
              <a:t>.</a:t>
            </a:r>
          </a:p>
          <a:p>
            <a:endParaRPr lang="en-US" sz="2800" dirty="0"/>
          </a:p>
          <a:p>
            <a:r>
              <a:rPr lang="en-US" sz="2800" dirty="0"/>
              <a:t>Example: Color: Red, Blue, Green</a:t>
            </a:r>
          </a:p>
          <a:p>
            <a:r>
              <a:rPr lang="en-US" sz="2800" dirty="0"/>
              <a:t>Example: Drive: 4, F, R</a:t>
            </a:r>
          </a:p>
          <a:p>
            <a:endParaRPr lang="en-US" sz="2800" dirty="0"/>
          </a:p>
          <a:p>
            <a:r>
              <a:rPr lang="en-US" sz="2800" dirty="0"/>
              <a:t>We have used them before when we were plotting.</a:t>
            </a:r>
          </a:p>
          <a:p>
            <a:r>
              <a:rPr lang="en-US" sz="2800" dirty="0"/>
              <a:t>We will use them extensively in modeling.</a:t>
            </a:r>
          </a:p>
        </p:txBody>
      </p:sp>
    </p:spTree>
    <p:extLst>
      <p:ext uri="{BB962C8B-B14F-4D97-AF65-F5344CB8AC3E}">
        <p14:creationId xmlns:p14="http://schemas.microsoft.com/office/powerpoint/2010/main" val="216743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A3AE-CACD-B547-BEC8-16870070B9FC}"/>
              </a:ext>
            </a:extLst>
          </p:cNvPr>
          <p:cNvSpPr>
            <a:spLocks noGrp="1"/>
          </p:cNvSpPr>
          <p:nvPr>
            <p:ph type="title"/>
          </p:nvPr>
        </p:nvSpPr>
        <p:spPr/>
        <p:txBody>
          <a:bodyPr/>
          <a:lstStyle/>
          <a:p>
            <a:r>
              <a:rPr lang="en-US" dirty="0"/>
              <a:t>Factors</a:t>
            </a:r>
          </a:p>
        </p:txBody>
      </p:sp>
      <p:sp>
        <p:nvSpPr>
          <p:cNvPr id="3" name="Content Placeholder 2">
            <a:extLst>
              <a:ext uri="{FF2B5EF4-FFF2-40B4-BE49-F238E27FC236}">
                <a16:creationId xmlns:a16="http://schemas.microsoft.com/office/drawing/2014/main" id="{55671688-A932-7042-8376-9E4FC7A7B523}"/>
              </a:ext>
            </a:extLst>
          </p:cNvPr>
          <p:cNvSpPr>
            <a:spLocks noGrp="1"/>
          </p:cNvSpPr>
          <p:nvPr>
            <p:ph idx="1"/>
          </p:nvPr>
        </p:nvSpPr>
        <p:spPr/>
        <p:txBody>
          <a:bodyPr/>
          <a:lstStyle/>
          <a:p>
            <a:pPr marL="0" indent="0">
              <a:buNone/>
            </a:pPr>
            <a:r>
              <a:rPr lang="en-US" sz="2000" dirty="0"/>
              <a:t>Another example:</a:t>
            </a:r>
          </a:p>
          <a:p>
            <a:pPr marL="0" indent="0">
              <a:buNone/>
            </a:pPr>
            <a:endParaRPr lang="en-US" sz="2000" dirty="0"/>
          </a:p>
          <a:p>
            <a:pPr marL="0" indent="0">
              <a:spcBef>
                <a:spcPts val="0"/>
              </a:spcBef>
              <a:buNone/>
            </a:pPr>
            <a:r>
              <a:rPr lang="en-US" sz="2000" dirty="0"/>
              <a:t>#Dataframe for the Example</a:t>
            </a:r>
          </a:p>
          <a:p>
            <a:pPr marL="0" indent="0">
              <a:spcBef>
                <a:spcPts val="0"/>
              </a:spcBef>
              <a:buNone/>
            </a:pPr>
            <a:r>
              <a:rPr lang="en-US" sz="2000" dirty="0"/>
              <a:t>age = c(22,21,NA,24,19,20,23)</a:t>
            </a:r>
          </a:p>
          <a:p>
            <a:pPr marL="0" indent="0">
              <a:spcBef>
                <a:spcPts val="0"/>
              </a:spcBef>
              <a:buNone/>
            </a:pPr>
            <a:r>
              <a:rPr lang="en-US" sz="2000" dirty="0" err="1"/>
              <a:t>yrs_math_ed</a:t>
            </a:r>
            <a:r>
              <a:rPr lang="en-US" sz="2000" dirty="0"/>
              <a:t> = c(4,5,NA,2,5,3,5)</a:t>
            </a:r>
          </a:p>
          <a:p>
            <a:pPr marL="0" indent="0">
              <a:spcBef>
                <a:spcPts val="0"/>
              </a:spcBef>
              <a:buNone/>
            </a:pPr>
            <a:r>
              <a:rPr lang="en-US" sz="2000" dirty="0"/>
              <a:t>names = c("</a:t>
            </a:r>
            <a:r>
              <a:rPr lang="en-US" sz="2000" dirty="0" err="1"/>
              <a:t>Mary","Martha","Rosy","Kim","Kristen","Amy","Sam</a:t>
            </a:r>
            <a:r>
              <a:rPr lang="en-US" sz="2000" dirty="0"/>
              <a:t>")</a:t>
            </a:r>
          </a:p>
          <a:p>
            <a:pPr marL="0" indent="0">
              <a:spcBef>
                <a:spcPts val="0"/>
              </a:spcBef>
              <a:buNone/>
            </a:pPr>
            <a:r>
              <a:rPr lang="en-US" sz="2000" dirty="0"/>
              <a:t>subject = c("</a:t>
            </a:r>
            <a:r>
              <a:rPr lang="en-US" sz="2000" dirty="0" err="1"/>
              <a:t>English","Math",NA,"Sociology","Math","Music","Dance</a:t>
            </a:r>
            <a:r>
              <a:rPr lang="en-US" sz="2000" dirty="0"/>
              <a:t>")</a:t>
            </a:r>
          </a:p>
          <a:p>
            <a:pPr marL="0" indent="0">
              <a:spcBef>
                <a:spcPts val="0"/>
              </a:spcBef>
              <a:buNone/>
            </a:pPr>
            <a:r>
              <a:rPr lang="en-US" sz="2000" dirty="0" err="1"/>
              <a:t>df</a:t>
            </a:r>
            <a:r>
              <a:rPr lang="en-US" sz="2000" dirty="0"/>
              <a:t> = </a:t>
            </a:r>
            <a:r>
              <a:rPr lang="en-US" sz="2000" dirty="0" err="1"/>
              <a:t>data.frame</a:t>
            </a:r>
            <a:r>
              <a:rPr lang="en-US" sz="2000" dirty="0"/>
              <a:t>(Age = age, Years = </a:t>
            </a:r>
            <a:r>
              <a:rPr lang="en-US" sz="2000" dirty="0" err="1"/>
              <a:t>yrs_math_ed,Name</a:t>
            </a:r>
            <a:r>
              <a:rPr lang="en-US" sz="2000" dirty="0"/>
              <a:t> = names, Major = subject)</a:t>
            </a:r>
          </a:p>
          <a:p>
            <a:pPr marL="0" indent="0">
              <a:spcBef>
                <a:spcPts val="0"/>
              </a:spcBef>
              <a:buNone/>
            </a:pPr>
            <a:r>
              <a:rPr lang="en-US" sz="2000" dirty="0" err="1"/>
              <a:t>df</a:t>
            </a:r>
            <a:endParaRPr lang="en-US" sz="2000" dirty="0"/>
          </a:p>
          <a:p>
            <a:pPr marL="0" indent="0">
              <a:spcBef>
                <a:spcPts val="0"/>
              </a:spcBef>
              <a:buNone/>
            </a:pPr>
            <a:r>
              <a:rPr lang="en-US" sz="2000" dirty="0" err="1"/>
              <a:t>str</a:t>
            </a:r>
            <a:r>
              <a:rPr lang="en-US" sz="2000" dirty="0"/>
              <a:t>(</a:t>
            </a:r>
            <a:r>
              <a:rPr lang="en-US" sz="2000" dirty="0" err="1"/>
              <a:t>df</a:t>
            </a:r>
            <a:r>
              <a:rPr lang="en-US" sz="2000" dirty="0"/>
              <a:t>)</a:t>
            </a:r>
          </a:p>
          <a:p>
            <a:pPr marL="0" indent="0">
              <a:spcBef>
                <a:spcPts val="0"/>
              </a:spcBef>
              <a:buNone/>
            </a:pPr>
            <a:r>
              <a:rPr lang="en-US" sz="2000" dirty="0"/>
              <a:t># Names and Subjects are already factors.</a:t>
            </a:r>
          </a:p>
        </p:txBody>
      </p:sp>
    </p:spTree>
    <p:extLst>
      <p:ext uri="{BB962C8B-B14F-4D97-AF65-F5344CB8AC3E}">
        <p14:creationId xmlns:p14="http://schemas.microsoft.com/office/powerpoint/2010/main" val="3111816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A3AE-CACD-B547-BEC8-16870070B9FC}"/>
              </a:ext>
            </a:extLst>
          </p:cNvPr>
          <p:cNvSpPr>
            <a:spLocks noGrp="1"/>
          </p:cNvSpPr>
          <p:nvPr>
            <p:ph type="title"/>
          </p:nvPr>
        </p:nvSpPr>
        <p:spPr/>
        <p:txBody>
          <a:bodyPr/>
          <a:lstStyle/>
          <a:p>
            <a:r>
              <a:rPr lang="en-US" dirty="0"/>
              <a:t>Factors</a:t>
            </a:r>
          </a:p>
        </p:txBody>
      </p:sp>
      <p:sp>
        <p:nvSpPr>
          <p:cNvPr id="3" name="Content Placeholder 2">
            <a:extLst>
              <a:ext uri="{FF2B5EF4-FFF2-40B4-BE49-F238E27FC236}">
                <a16:creationId xmlns:a16="http://schemas.microsoft.com/office/drawing/2014/main" id="{55671688-A932-7042-8376-9E4FC7A7B523}"/>
              </a:ext>
            </a:extLst>
          </p:cNvPr>
          <p:cNvSpPr>
            <a:spLocks noGrp="1"/>
          </p:cNvSpPr>
          <p:nvPr>
            <p:ph idx="1"/>
          </p:nvPr>
        </p:nvSpPr>
        <p:spPr/>
        <p:txBody>
          <a:bodyPr>
            <a:noAutofit/>
          </a:bodyPr>
          <a:lstStyle/>
          <a:p>
            <a:pPr marL="0" indent="0">
              <a:buNone/>
            </a:pPr>
            <a:r>
              <a:rPr lang="en-US" sz="1800" dirty="0"/>
              <a:t>Another example:</a:t>
            </a:r>
          </a:p>
          <a:p>
            <a:pPr marL="0" indent="0">
              <a:buNone/>
            </a:pPr>
            <a:endParaRPr lang="en-US" sz="1800" dirty="0"/>
          </a:p>
          <a:p>
            <a:pPr marL="0" indent="0">
              <a:spcBef>
                <a:spcPts val="0"/>
              </a:spcBef>
              <a:buNone/>
            </a:pPr>
            <a:r>
              <a:rPr lang="en-US" sz="1400" dirty="0"/>
              <a:t>mpg %&gt;%</a:t>
            </a:r>
          </a:p>
          <a:p>
            <a:pPr marL="0" indent="0">
              <a:spcBef>
                <a:spcPts val="0"/>
              </a:spcBef>
              <a:buNone/>
            </a:pPr>
            <a:r>
              <a:rPr lang="en-US" sz="1400" dirty="0" err="1"/>
              <a:t>ggplot</a:t>
            </a:r>
            <a:r>
              <a:rPr lang="en-US" sz="1400" dirty="0"/>
              <a:t>(</a:t>
            </a:r>
            <a:r>
              <a:rPr lang="en-US" sz="1400" dirty="0" err="1"/>
              <a:t>aes</a:t>
            </a:r>
            <a:r>
              <a:rPr lang="en-US" sz="1400" dirty="0"/>
              <a:t>(x = </a:t>
            </a:r>
            <a:r>
              <a:rPr lang="en-US" sz="1400" dirty="0" err="1"/>
              <a:t>hwy</a:t>
            </a:r>
            <a:r>
              <a:rPr lang="en-US" sz="1400" dirty="0"/>
              <a:t>, y = </a:t>
            </a:r>
            <a:r>
              <a:rPr lang="en-US" sz="1400" dirty="0" err="1"/>
              <a:t>cty</a:t>
            </a:r>
            <a:r>
              <a:rPr lang="en-US" sz="1400" dirty="0"/>
              <a:t>, color = </a:t>
            </a:r>
            <a:r>
              <a:rPr lang="en-US" sz="1400" dirty="0" err="1"/>
              <a:t>cyl</a:t>
            </a:r>
            <a:r>
              <a:rPr lang="en-US" sz="1400" dirty="0"/>
              <a:t>)) +</a:t>
            </a:r>
          </a:p>
          <a:p>
            <a:pPr marL="0" indent="0">
              <a:spcBef>
                <a:spcPts val="0"/>
              </a:spcBef>
              <a:buNone/>
            </a:pPr>
            <a:r>
              <a:rPr lang="en-US" sz="1400" dirty="0" err="1"/>
              <a:t>geom_point</a:t>
            </a:r>
            <a:r>
              <a:rPr lang="en-US" sz="1400" dirty="0"/>
              <a:t>()</a:t>
            </a:r>
          </a:p>
          <a:p>
            <a:pPr marL="0" indent="0">
              <a:spcBef>
                <a:spcPts val="0"/>
              </a:spcBef>
              <a:buNone/>
            </a:pPr>
            <a:endParaRPr lang="en-US" sz="1400" dirty="0"/>
          </a:p>
          <a:p>
            <a:pPr marL="0" indent="0">
              <a:spcBef>
                <a:spcPts val="0"/>
              </a:spcBef>
              <a:buNone/>
            </a:pPr>
            <a:r>
              <a:rPr lang="en-US" sz="1400" dirty="0"/>
              <a:t>mpg %&gt;%</a:t>
            </a:r>
          </a:p>
          <a:p>
            <a:pPr marL="0" indent="0">
              <a:spcBef>
                <a:spcPts val="0"/>
              </a:spcBef>
              <a:buNone/>
            </a:pPr>
            <a:r>
              <a:rPr lang="en-US" sz="1400" dirty="0" err="1"/>
              <a:t>ggplot</a:t>
            </a:r>
            <a:r>
              <a:rPr lang="en-US" sz="1400" dirty="0"/>
              <a:t>(</a:t>
            </a:r>
            <a:r>
              <a:rPr lang="en-US" sz="1400" dirty="0" err="1"/>
              <a:t>aes</a:t>
            </a:r>
            <a:r>
              <a:rPr lang="en-US" sz="1400" dirty="0"/>
              <a:t>(x = </a:t>
            </a:r>
            <a:r>
              <a:rPr lang="en-US" sz="1400" dirty="0" err="1"/>
              <a:t>hwy</a:t>
            </a:r>
            <a:r>
              <a:rPr lang="en-US" sz="1400" dirty="0"/>
              <a:t>, y = </a:t>
            </a:r>
            <a:r>
              <a:rPr lang="en-US" sz="1400" dirty="0" err="1"/>
              <a:t>cty</a:t>
            </a:r>
            <a:r>
              <a:rPr lang="en-US" sz="1400" dirty="0"/>
              <a:t>, color = </a:t>
            </a:r>
            <a:r>
              <a:rPr lang="en-US" sz="1400" dirty="0" err="1"/>
              <a:t>as.factor</a:t>
            </a:r>
            <a:r>
              <a:rPr lang="en-US" sz="1400" dirty="0"/>
              <a:t>(</a:t>
            </a:r>
            <a:r>
              <a:rPr lang="en-US" sz="1400" dirty="0" err="1"/>
              <a:t>cyl</a:t>
            </a:r>
            <a:r>
              <a:rPr lang="en-US" sz="1400" dirty="0"/>
              <a:t>))) +</a:t>
            </a:r>
          </a:p>
          <a:p>
            <a:pPr marL="0" indent="0">
              <a:spcBef>
                <a:spcPts val="0"/>
              </a:spcBef>
              <a:buNone/>
            </a:pPr>
            <a:r>
              <a:rPr lang="en-US" sz="1400" dirty="0" err="1"/>
              <a:t>geom_point</a:t>
            </a:r>
            <a:r>
              <a:rPr lang="en-US" sz="1400" dirty="0"/>
              <a:t>()</a:t>
            </a:r>
          </a:p>
          <a:p>
            <a:pPr marL="0" indent="0">
              <a:spcBef>
                <a:spcPts val="0"/>
              </a:spcBef>
              <a:buNone/>
            </a:pPr>
            <a:endParaRPr lang="en-US" sz="1400" dirty="0"/>
          </a:p>
          <a:p>
            <a:pPr marL="0" indent="0">
              <a:spcBef>
                <a:spcPts val="0"/>
              </a:spcBef>
              <a:buNone/>
            </a:pPr>
            <a:r>
              <a:rPr lang="en-US" sz="1400" dirty="0" err="1"/>
              <a:t>cylFact</a:t>
            </a:r>
            <a:r>
              <a:rPr lang="en-US" sz="1400" dirty="0"/>
              <a:t> = factor(</a:t>
            </a:r>
            <a:r>
              <a:rPr lang="en-US" sz="1400" dirty="0" err="1"/>
              <a:t>mpg$cyl</a:t>
            </a:r>
            <a:r>
              <a:rPr lang="en-US" sz="1400" dirty="0"/>
              <a:t>)</a:t>
            </a:r>
          </a:p>
          <a:p>
            <a:pPr marL="0" indent="0">
              <a:spcBef>
                <a:spcPts val="0"/>
              </a:spcBef>
              <a:buNone/>
            </a:pPr>
            <a:r>
              <a:rPr lang="en-US" sz="1400" dirty="0" err="1"/>
              <a:t>cylFact</a:t>
            </a:r>
            <a:endParaRPr lang="en-US" sz="1400" dirty="0"/>
          </a:p>
          <a:p>
            <a:pPr marL="0" indent="0">
              <a:spcBef>
                <a:spcPts val="0"/>
              </a:spcBef>
              <a:buNone/>
            </a:pPr>
            <a:r>
              <a:rPr lang="en-US" sz="1400" dirty="0"/>
              <a:t>levels(</a:t>
            </a:r>
            <a:r>
              <a:rPr lang="en-US" sz="1400" dirty="0" err="1"/>
              <a:t>cylFact</a:t>
            </a:r>
            <a:r>
              <a:rPr lang="en-US" sz="1400" dirty="0"/>
              <a:t>) = c("</a:t>
            </a:r>
            <a:r>
              <a:rPr lang="en-US" sz="1400" dirty="0" err="1"/>
              <a:t>Four","Five","Six","Eight</a:t>
            </a:r>
            <a:r>
              <a:rPr lang="en-US" sz="1400" dirty="0"/>
              <a:t>")</a:t>
            </a:r>
          </a:p>
          <a:p>
            <a:pPr marL="0" indent="0">
              <a:spcBef>
                <a:spcPts val="0"/>
              </a:spcBef>
              <a:buNone/>
            </a:pPr>
            <a:r>
              <a:rPr lang="en-US" sz="1400" dirty="0" err="1"/>
              <a:t>cylFact</a:t>
            </a:r>
            <a:endParaRPr lang="en-US" sz="1400" dirty="0"/>
          </a:p>
          <a:p>
            <a:pPr marL="0" indent="0">
              <a:spcBef>
                <a:spcPts val="0"/>
              </a:spcBef>
              <a:buNone/>
            </a:pPr>
            <a:endParaRPr lang="en-US" sz="1400" dirty="0"/>
          </a:p>
          <a:p>
            <a:pPr marL="0" indent="0">
              <a:spcBef>
                <a:spcPts val="0"/>
              </a:spcBef>
              <a:buNone/>
            </a:pPr>
            <a:r>
              <a:rPr lang="en-US" sz="1400" dirty="0" err="1"/>
              <a:t>cylFact</a:t>
            </a:r>
            <a:r>
              <a:rPr lang="en-US" sz="1400" dirty="0"/>
              <a:t> = factor(</a:t>
            </a:r>
            <a:r>
              <a:rPr lang="en-US" sz="1400" dirty="0" err="1"/>
              <a:t>mpg$cyl</a:t>
            </a:r>
            <a:r>
              <a:rPr lang="en-US" sz="1400" dirty="0"/>
              <a:t>, labels = c("</a:t>
            </a:r>
            <a:r>
              <a:rPr lang="en-US" sz="1400" dirty="0" err="1"/>
              <a:t>Four","Five","Six","Eight</a:t>
            </a:r>
            <a:r>
              <a:rPr lang="en-US" sz="1400" dirty="0"/>
              <a:t>"))</a:t>
            </a:r>
          </a:p>
          <a:p>
            <a:pPr marL="0" indent="0">
              <a:spcBef>
                <a:spcPts val="0"/>
              </a:spcBef>
              <a:buNone/>
            </a:pPr>
            <a:r>
              <a:rPr lang="en-US" sz="1400" dirty="0" err="1"/>
              <a:t>cylFact</a:t>
            </a:r>
            <a:endParaRPr lang="en-US" sz="1400" dirty="0"/>
          </a:p>
          <a:p>
            <a:pPr marL="0" indent="0">
              <a:spcBef>
                <a:spcPts val="0"/>
              </a:spcBef>
              <a:buNone/>
            </a:pPr>
            <a:endParaRPr lang="en-US" sz="1400" dirty="0"/>
          </a:p>
          <a:p>
            <a:pPr marL="0" indent="0">
              <a:spcBef>
                <a:spcPts val="0"/>
              </a:spcBef>
              <a:buNone/>
            </a:pPr>
            <a:r>
              <a:rPr lang="en-US" sz="1400" dirty="0"/>
              <a:t>mpg %&gt;% </a:t>
            </a:r>
          </a:p>
          <a:p>
            <a:pPr marL="0" indent="0">
              <a:spcBef>
                <a:spcPts val="0"/>
              </a:spcBef>
              <a:buNone/>
            </a:pPr>
            <a:r>
              <a:rPr lang="en-US" sz="1400" dirty="0"/>
              <a:t>mutate(</a:t>
            </a:r>
            <a:r>
              <a:rPr lang="en-US" sz="1400" dirty="0" err="1"/>
              <a:t>cyl_Factor</a:t>
            </a:r>
            <a:r>
              <a:rPr lang="en-US" sz="1400" dirty="0"/>
              <a:t> = </a:t>
            </a:r>
            <a:r>
              <a:rPr lang="en-US" sz="1400" dirty="0" err="1"/>
              <a:t>cylFact</a:t>
            </a:r>
            <a:r>
              <a:rPr lang="en-US" sz="1400" dirty="0"/>
              <a:t>) %&gt;%</a:t>
            </a:r>
          </a:p>
          <a:p>
            <a:pPr marL="0" indent="0">
              <a:spcBef>
                <a:spcPts val="0"/>
              </a:spcBef>
              <a:buNone/>
            </a:pPr>
            <a:r>
              <a:rPr lang="en-US" sz="1400" dirty="0" err="1"/>
              <a:t>ggplot</a:t>
            </a:r>
            <a:r>
              <a:rPr lang="en-US" sz="1400" dirty="0"/>
              <a:t>(</a:t>
            </a:r>
            <a:r>
              <a:rPr lang="en-US" sz="1400" dirty="0" err="1"/>
              <a:t>aes</a:t>
            </a:r>
            <a:r>
              <a:rPr lang="en-US" sz="1400" dirty="0"/>
              <a:t>(x = </a:t>
            </a:r>
            <a:r>
              <a:rPr lang="en-US" sz="1400" dirty="0" err="1"/>
              <a:t>hwy</a:t>
            </a:r>
            <a:r>
              <a:rPr lang="en-US" sz="1400" dirty="0"/>
              <a:t>, y = </a:t>
            </a:r>
            <a:r>
              <a:rPr lang="en-US" sz="1400" dirty="0" err="1"/>
              <a:t>cty</a:t>
            </a:r>
            <a:r>
              <a:rPr lang="en-US" sz="1400" dirty="0"/>
              <a:t>, color = </a:t>
            </a:r>
            <a:r>
              <a:rPr lang="en-US" sz="1400" dirty="0" err="1"/>
              <a:t>cyl_Factor</a:t>
            </a:r>
            <a:r>
              <a:rPr lang="en-US" sz="1400" dirty="0"/>
              <a:t>)) +</a:t>
            </a:r>
          </a:p>
          <a:p>
            <a:pPr marL="0" indent="0">
              <a:spcBef>
                <a:spcPts val="0"/>
              </a:spcBef>
              <a:buNone/>
            </a:pPr>
            <a:r>
              <a:rPr lang="en-US" sz="1400" dirty="0" err="1"/>
              <a:t>geom_point</a:t>
            </a:r>
            <a:r>
              <a:rPr lang="en-US" sz="1400" dirty="0"/>
              <a:t>()</a:t>
            </a:r>
          </a:p>
        </p:txBody>
      </p:sp>
    </p:spTree>
    <p:extLst>
      <p:ext uri="{BB962C8B-B14F-4D97-AF65-F5344CB8AC3E}">
        <p14:creationId xmlns:p14="http://schemas.microsoft.com/office/powerpoint/2010/main" val="29446009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E4EF8-1EF5-7343-8BA5-9CE0BAF86609}"/>
              </a:ext>
            </a:extLst>
          </p:cNvPr>
          <p:cNvSpPr>
            <a:spLocks noGrp="1"/>
          </p:cNvSpPr>
          <p:nvPr>
            <p:ph type="title"/>
          </p:nvPr>
        </p:nvSpPr>
        <p:spPr/>
        <p:txBody>
          <a:bodyPr/>
          <a:lstStyle/>
          <a:p>
            <a:r>
              <a:rPr lang="en-US" dirty="0"/>
              <a:t>Factors</a:t>
            </a:r>
          </a:p>
        </p:txBody>
      </p:sp>
      <p:sp>
        <p:nvSpPr>
          <p:cNvPr id="4" name="Rectangle 3">
            <a:extLst>
              <a:ext uri="{FF2B5EF4-FFF2-40B4-BE49-F238E27FC236}">
                <a16:creationId xmlns:a16="http://schemas.microsoft.com/office/drawing/2014/main" id="{DBEA4389-B762-E242-8935-13B0E58694D3}"/>
              </a:ext>
            </a:extLst>
          </p:cNvPr>
          <p:cNvSpPr/>
          <p:nvPr/>
        </p:nvSpPr>
        <p:spPr>
          <a:xfrm>
            <a:off x="685800" y="1371600"/>
            <a:ext cx="8077200" cy="2462213"/>
          </a:xfrm>
          <a:prstGeom prst="rect">
            <a:avLst/>
          </a:prstGeom>
        </p:spPr>
        <p:txBody>
          <a:bodyPr wrap="square">
            <a:spAutoFit/>
          </a:bodyPr>
          <a:lstStyle/>
          <a:p>
            <a:r>
              <a:rPr lang="en-US" sz="1400" dirty="0"/>
              <a:t>#Bar Chart to visualize ball control by position in order of </a:t>
            </a:r>
            <a:r>
              <a:rPr lang="en-US" sz="1400" dirty="0" err="1"/>
              <a:t>meanBC</a:t>
            </a:r>
            <a:endParaRPr lang="en-US" sz="1400" dirty="0"/>
          </a:p>
          <a:p>
            <a:endParaRPr lang="en-US" sz="1400" dirty="0"/>
          </a:p>
          <a:p>
            <a:r>
              <a:rPr lang="en-US" sz="1400" dirty="0"/>
              <a:t>#arrange (order) by </a:t>
            </a:r>
            <a:r>
              <a:rPr lang="en-US" sz="1400" dirty="0" err="1"/>
              <a:t>meanBC</a:t>
            </a:r>
            <a:endParaRPr lang="en-US" sz="1400" dirty="0"/>
          </a:p>
          <a:p>
            <a:r>
              <a:rPr lang="en-US" sz="1400" dirty="0" err="1"/>
              <a:t>fifa_BC</a:t>
            </a:r>
            <a:r>
              <a:rPr lang="en-US" sz="1400" dirty="0"/>
              <a:t> = </a:t>
            </a:r>
            <a:r>
              <a:rPr lang="en-US" sz="1400" dirty="0" err="1"/>
              <a:t>fifa</a:t>
            </a:r>
            <a:r>
              <a:rPr lang="en-US" sz="1400" dirty="0"/>
              <a:t> %&gt;% filter(!</a:t>
            </a:r>
            <a:r>
              <a:rPr lang="en-US" sz="1400" dirty="0" err="1"/>
              <a:t>is.na</a:t>
            </a:r>
            <a:r>
              <a:rPr lang="en-US" sz="1400" dirty="0"/>
              <a:t>(</a:t>
            </a:r>
            <a:r>
              <a:rPr lang="en-US" sz="1400" dirty="0" err="1"/>
              <a:t>BallControl</a:t>
            </a:r>
            <a:r>
              <a:rPr lang="en-US" sz="1400" dirty="0"/>
              <a:t>)) %&gt;% </a:t>
            </a:r>
            <a:r>
              <a:rPr lang="en-US" sz="1400" dirty="0" err="1"/>
              <a:t>group_by</a:t>
            </a:r>
            <a:r>
              <a:rPr lang="en-US" sz="1400" dirty="0"/>
              <a:t>(Position) %&gt;% summarize(</a:t>
            </a:r>
            <a:r>
              <a:rPr lang="en-US" sz="1400" dirty="0" err="1"/>
              <a:t>meanBC</a:t>
            </a:r>
            <a:r>
              <a:rPr lang="en-US" sz="1400" dirty="0"/>
              <a:t> = mean(</a:t>
            </a:r>
            <a:r>
              <a:rPr lang="en-US" sz="1400" dirty="0" err="1"/>
              <a:t>BallControl</a:t>
            </a:r>
            <a:r>
              <a:rPr lang="en-US" sz="1400" dirty="0"/>
              <a:t>), count = n()) %&gt;% arrange(</a:t>
            </a:r>
            <a:r>
              <a:rPr lang="en-US" sz="1400" dirty="0" err="1"/>
              <a:t>meanBC</a:t>
            </a:r>
            <a:r>
              <a:rPr lang="en-US" sz="1400" dirty="0"/>
              <a:t>) %&gt;% print(n=28)</a:t>
            </a:r>
          </a:p>
          <a:p>
            <a:endParaRPr lang="en-US" sz="1400" dirty="0"/>
          </a:p>
          <a:p>
            <a:r>
              <a:rPr lang="en-US" sz="1400" dirty="0"/>
              <a:t>#reorder level of </a:t>
            </a:r>
            <a:r>
              <a:rPr lang="en-US" sz="1400" dirty="0" err="1"/>
              <a:t>Postition</a:t>
            </a:r>
            <a:r>
              <a:rPr lang="en-US" sz="1400" dirty="0"/>
              <a:t> factor</a:t>
            </a:r>
          </a:p>
          <a:p>
            <a:r>
              <a:rPr lang="en-US" sz="1400" dirty="0" err="1"/>
              <a:t>fifa_BC$Position</a:t>
            </a:r>
            <a:r>
              <a:rPr lang="en-US" sz="1400" dirty="0"/>
              <a:t> = factor(</a:t>
            </a:r>
            <a:r>
              <a:rPr lang="en-US" sz="1400" dirty="0" err="1"/>
              <a:t>fifa_BC$Position</a:t>
            </a:r>
            <a:r>
              <a:rPr lang="en-US" sz="1400" dirty="0"/>
              <a:t>, level = </a:t>
            </a:r>
            <a:r>
              <a:rPr lang="en-US" sz="1400" dirty="0" err="1"/>
              <a:t>fifa_BC$Position</a:t>
            </a:r>
            <a:r>
              <a:rPr lang="en-US" sz="1400" dirty="0"/>
              <a:t>[order(</a:t>
            </a:r>
            <a:r>
              <a:rPr lang="en-US" sz="1400" dirty="0" err="1"/>
              <a:t>fifa_BC$meanBC</a:t>
            </a:r>
            <a:r>
              <a:rPr lang="en-US" sz="1400" dirty="0"/>
              <a:t>)])</a:t>
            </a:r>
          </a:p>
          <a:p>
            <a:endParaRPr lang="en-US" sz="1400" dirty="0"/>
          </a:p>
          <a:p>
            <a:r>
              <a:rPr lang="en-US" sz="1400" dirty="0"/>
              <a:t># column plot of ordered results</a:t>
            </a:r>
          </a:p>
          <a:p>
            <a:r>
              <a:rPr lang="en-US" sz="1400" dirty="0" err="1"/>
              <a:t>fifa_BC</a:t>
            </a:r>
            <a:r>
              <a:rPr lang="en-US" sz="1400" dirty="0"/>
              <a:t> %&gt;% </a:t>
            </a:r>
            <a:r>
              <a:rPr lang="en-US" sz="1400" dirty="0" err="1"/>
              <a:t>ggplot</a:t>
            </a:r>
            <a:r>
              <a:rPr lang="en-US" sz="1400" dirty="0"/>
              <a:t>(</a:t>
            </a:r>
            <a:r>
              <a:rPr lang="en-US" sz="1400" dirty="0" err="1"/>
              <a:t>aes</a:t>
            </a:r>
            <a:r>
              <a:rPr lang="en-US" sz="1400" dirty="0"/>
              <a:t>(x = Position, y = </a:t>
            </a:r>
            <a:r>
              <a:rPr lang="en-US" sz="1400" dirty="0" err="1"/>
              <a:t>meanBC</a:t>
            </a:r>
            <a:r>
              <a:rPr lang="en-US" sz="1400" dirty="0"/>
              <a:t>)) + </a:t>
            </a:r>
            <a:r>
              <a:rPr lang="en-US" sz="1400" dirty="0" err="1"/>
              <a:t>geom_col</a:t>
            </a:r>
            <a:r>
              <a:rPr lang="en-US" sz="1400" dirty="0"/>
              <a:t>()</a:t>
            </a:r>
          </a:p>
        </p:txBody>
      </p:sp>
      <p:pic>
        <p:nvPicPr>
          <p:cNvPr id="5" name="Picture 4">
            <a:extLst>
              <a:ext uri="{FF2B5EF4-FFF2-40B4-BE49-F238E27FC236}">
                <a16:creationId xmlns:a16="http://schemas.microsoft.com/office/drawing/2014/main" id="{03D41099-A28E-7449-9A3A-B509856FA381}"/>
              </a:ext>
            </a:extLst>
          </p:cNvPr>
          <p:cNvPicPr>
            <a:picLocks noChangeAspect="1"/>
          </p:cNvPicPr>
          <p:nvPr/>
        </p:nvPicPr>
        <p:blipFill>
          <a:blip r:embed="rId2"/>
          <a:stretch>
            <a:fillRect/>
          </a:stretch>
        </p:blipFill>
        <p:spPr>
          <a:xfrm>
            <a:off x="1905000" y="3886200"/>
            <a:ext cx="5041900" cy="2882900"/>
          </a:xfrm>
          <a:prstGeom prst="rect">
            <a:avLst/>
          </a:prstGeom>
        </p:spPr>
      </p:pic>
      <p:pic>
        <p:nvPicPr>
          <p:cNvPr id="6" name="Picture 5">
            <a:extLst>
              <a:ext uri="{FF2B5EF4-FFF2-40B4-BE49-F238E27FC236}">
                <a16:creationId xmlns:a16="http://schemas.microsoft.com/office/drawing/2014/main" id="{DF90E407-94C5-3C46-A6F2-D81AA778F294}"/>
              </a:ext>
            </a:extLst>
          </p:cNvPr>
          <p:cNvPicPr>
            <a:picLocks noChangeAspect="1"/>
          </p:cNvPicPr>
          <p:nvPr/>
        </p:nvPicPr>
        <p:blipFill>
          <a:blip r:embed="rId3"/>
          <a:stretch>
            <a:fillRect/>
          </a:stretch>
        </p:blipFill>
        <p:spPr>
          <a:xfrm>
            <a:off x="1606550" y="3967629"/>
            <a:ext cx="5638800" cy="2801471"/>
          </a:xfrm>
          <a:prstGeom prst="rect">
            <a:avLst/>
          </a:prstGeom>
        </p:spPr>
      </p:pic>
    </p:spTree>
    <p:extLst>
      <p:ext uri="{BB962C8B-B14F-4D97-AF65-F5344CB8AC3E}">
        <p14:creationId xmlns:p14="http://schemas.microsoft.com/office/powerpoint/2010/main" val="13992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C0477-BCA1-0643-8411-0D22C2AE25B7}"/>
              </a:ext>
            </a:extLst>
          </p:cNvPr>
          <p:cNvSpPr>
            <a:spLocks noGrp="1"/>
          </p:cNvSpPr>
          <p:nvPr>
            <p:ph type="title"/>
          </p:nvPr>
        </p:nvSpPr>
        <p:spPr/>
        <p:txBody>
          <a:bodyPr>
            <a:noAutofit/>
          </a:bodyPr>
          <a:lstStyle/>
          <a:p>
            <a:r>
              <a:rPr lang="en-US" dirty="0"/>
              <a:t>Factors | cut()</a:t>
            </a:r>
          </a:p>
        </p:txBody>
      </p:sp>
      <p:sp>
        <p:nvSpPr>
          <p:cNvPr id="3" name="Content Placeholder 2">
            <a:extLst>
              <a:ext uri="{FF2B5EF4-FFF2-40B4-BE49-F238E27FC236}">
                <a16:creationId xmlns:a16="http://schemas.microsoft.com/office/drawing/2014/main" id="{7C98100B-9995-774B-80EE-DC26253DF66D}"/>
              </a:ext>
            </a:extLst>
          </p:cNvPr>
          <p:cNvSpPr>
            <a:spLocks noGrp="1"/>
          </p:cNvSpPr>
          <p:nvPr>
            <p:ph idx="1"/>
          </p:nvPr>
        </p:nvSpPr>
        <p:spPr>
          <a:xfrm>
            <a:off x="457200" y="1600201"/>
            <a:ext cx="8229600" cy="3276600"/>
          </a:xfrm>
        </p:spPr>
        <p:txBody>
          <a:bodyPr>
            <a:noAutofit/>
          </a:bodyPr>
          <a:lstStyle/>
          <a:p>
            <a:r>
              <a:rPr lang="en-US" sz="2400" dirty="0"/>
              <a:t>What if you have a continuous variable that you would like to turn into a factor?</a:t>
            </a:r>
          </a:p>
          <a:p>
            <a:r>
              <a:rPr lang="en-US" sz="2400" dirty="0"/>
              <a:t>For instance you have a variable in the mpg dataset that measures the displacement (</a:t>
            </a:r>
            <a:r>
              <a:rPr lang="en-US" sz="2400" dirty="0" err="1"/>
              <a:t>displ</a:t>
            </a:r>
            <a:r>
              <a:rPr lang="en-US" sz="2400" dirty="0"/>
              <a:t>). Let’s say we would like to recognize levels of displacement:</a:t>
            </a:r>
          </a:p>
          <a:p>
            <a:pPr lvl="1"/>
            <a:r>
              <a:rPr lang="en-US" sz="2000" dirty="0"/>
              <a:t>High: (6–8)</a:t>
            </a:r>
          </a:p>
          <a:p>
            <a:pPr lvl="1"/>
            <a:r>
              <a:rPr lang="en-US" sz="2000" dirty="0"/>
              <a:t>Medium: (4–6)</a:t>
            </a:r>
          </a:p>
          <a:p>
            <a:pPr lvl="1"/>
            <a:r>
              <a:rPr lang="en-US" sz="2000" dirty="0"/>
              <a:t>Low: (1</a:t>
            </a:r>
            <a:r>
              <a:rPr lang="en-US" sz="2000" dirty="0">
                <a:latin typeface="Arial" panose="020B0604020202020204" pitchFamily="34" charset="0"/>
                <a:cs typeface="Arial" panose="020B0604020202020204" pitchFamily="34" charset="0"/>
              </a:rPr>
              <a:t>–</a:t>
            </a:r>
            <a:r>
              <a:rPr lang="en-US" sz="2000" dirty="0"/>
              <a:t>4)</a:t>
            </a:r>
          </a:p>
        </p:txBody>
      </p:sp>
      <p:sp>
        <p:nvSpPr>
          <p:cNvPr id="4" name="Rectangle 3">
            <a:extLst>
              <a:ext uri="{FF2B5EF4-FFF2-40B4-BE49-F238E27FC236}">
                <a16:creationId xmlns:a16="http://schemas.microsoft.com/office/drawing/2014/main" id="{35162C77-0C8C-FA4A-B92A-E4274AA466D4}"/>
              </a:ext>
            </a:extLst>
          </p:cNvPr>
          <p:cNvSpPr/>
          <p:nvPr/>
        </p:nvSpPr>
        <p:spPr>
          <a:xfrm>
            <a:off x="190500" y="4943474"/>
            <a:ext cx="8953500" cy="1847852"/>
          </a:xfrm>
          <a:prstGeom prst="rect">
            <a:avLst/>
          </a:prstGeom>
        </p:spPr>
        <p:txBody>
          <a:bodyPr wrap="square">
            <a:noAutofit/>
          </a:bodyPr>
          <a:lstStyle/>
          <a:p>
            <a:r>
              <a:rPr lang="en-US" dirty="0" err="1"/>
              <a:t>displ_Factor</a:t>
            </a:r>
            <a:r>
              <a:rPr lang="en-US" dirty="0"/>
              <a:t> = cut(</a:t>
            </a:r>
            <a:r>
              <a:rPr lang="en-US" dirty="0" err="1"/>
              <a:t>mpg$displ</a:t>
            </a:r>
            <a:r>
              <a:rPr lang="en-US" dirty="0"/>
              <a:t>, breaks = c(1,4,6,8), labels = c("</a:t>
            </a:r>
            <a:r>
              <a:rPr lang="en-US" dirty="0" err="1"/>
              <a:t>Low","Medium","High</a:t>
            </a:r>
            <a:r>
              <a:rPr lang="en-US" dirty="0"/>
              <a:t>"))</a:t>
            </a:r>
          </a:p>
          <a:p>
            <a:endParaRPr lang="en-US" dirty="0"/>
          </a:p>
        </p:txBody>
      </p:sp>
    </p:spTree>
    <p:extLst>
      <p:ext uri="{BB962C8B-B14F-4D97-AF65-F5344CB8AC3E}">
        <p14:creationId xmlns:p14="http://schemas.microsoft.com/office/powerpoint/2010/main" val="392106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p:txBody>
          <a:bodyPr/>
          <a:lstStyle/>
          <a:p>
            <a:r>
              <a:rPr lang="en-US" dirty="0"/>
              <a:t>Filtering | filter()</a:t>
            </a:r>
          </a:p>
        </p:txBody>
      </p:sp>
      <p:sp>
        <p:nvSpPr>
          <p:cNvPr id="21" name="Subtitle 20"/>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93317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5146-E4ED-DD42-B467-A988CDEF62B8}"/>
              </a:ext>
            </a:extLst>
          </p:cNvPr>
          <p:cNvSpPr>
            <a:spLocks noGrp="1"/>
          </p:cNvSpPr>
          <p:nvPr>
            <p:ph type="title"/>
          </p:nvPr>
        </p:nvSpPr>
        <p:spPr/>
        <p:txBody>
          <a:bodyPr/>
          <a:lstStyle/>
          <a:p>
            <a:r>
              <a:rPr lang="en-US" dirty="0"/>
              <a:t>Factor | cut() </a:t>
            </a:r>
          </a:p>
        </p:txBody>
      </p:sp>
      <p:sp>
        <p:nvSpPr>
          <p:cNvPr id="4" name="Rectangle 3">
            <a:extLst>
              <a:ext uri="{FF2B5EF4-FFF2-40B4-BE49-F238E27FC236}">
                <a16:creationId xmlns:a16="http://schemas.microsoft.com/office/drawing/2014/main" id="{4F457CD1-8E75-CD4E-9BAB-66D0AE7888E5}"/>
              </a:ext>
            </a:extLst>
          </p:cNvPr>
          <p:cNvSpPr/>
          <p:nvPr/>
        </p:nvSpPr>
        <p:spPr>
          <a:xfrm>
            <a:off x="201386" y="2000071"/>
            <a:ext cx="7571014" cy="1477328"/>
          </a:xfrm>
          <a:prstGeom prst="rect">
            <a:avLst/>
          </a:prstGeom>
        </p:spPr>
        <p:txBody>
          <a:bodyPr wrap="square">
            <a:spAutoFit/>
          </a:bodyPr>
          <a:lstStyle/>
          <a:p>
            <a:r>
              <a:rPr lang="en-US" dirty="0"/>
              <a:t>mpg %&gt;% </a:t>
            </a:r>
          </a:p>
          <a:p>
            <a:r>
              <a:rPr lang="en-US" dirty="0"/>
              <a:t>mutate(</a:t>
            </a:r>
            <a:r>
              <a:rPr lang="en-US" dirty="0" err="1"/>
              <a:t>displ_Factor</a:t>
            </a:r>
            <a:r>
              <a:rPr lang="en-US" dirty="0"/>
              <a:t> = </a:t>
            </a:r>
            <a:r>
              <a:rPr lang="en-US" dirty="0" err="1"/>
              <a:t>displ_Factor</a:t>
            </a:r>
            <a:r>
              <a:rPr lang="en-US" dirty="0"/>
              <a:t>) %&gt;% </a:t>
            </a:r>
          </a:p>
          <a:p>
            <a:r>
              <a:rPr lang="en-US" dirty="0" err="1"/>
              <a:t>ggplot</a:t>
            </a:r>
            <a:r>
              <a:rPr lang="en-US" dirty="0"/>
              <a:t>(</a:t>
            </a:r>
            <a:r>
              <a:rPr lang="en-US" dirty="0" err="1"/>
              <a:t>aes</a:t>
            </a:r>
            <a:r>
              <a:rPr lang="en-US" dirty="0"/>
              <a:t>(x = </a:t>
            </a:r>
            <a:r>
              <a:rPr lang="en-US" dirty="0" err="1"/>
              <a:t>hwy</a:t>
            </a:r>
            <a:r>
              <a:rPr lang="en-US" dirty="0"/>
              <a:t>, y = </a:t>
            </a:r>
            <a:r>
              <a:rPr lang="en-US" dirty="0" err="1"/>
              <a:t>cty</a:t>
            </a:r>
            <a:r>
              <a:rPr lang="en-US" dirty="0"/>
              <a:t>, color = </a:t>
            </a:r>
            <a:r>
              <a:rPr lang="en-US" dirty="0" err="1"/>
              <a:t>displ_Factor</a:t>
            </a:r>
            <a:r>
              <a:rPr lang="en-US" dirty="0"/>
              <a:t>)) +</a:t>
            </a:r>
          </a:p>
          <a:p>
            <a:r>
              <a:rPr lang="en-US" dirty="0" err="1"/>
              <a:t>geom_point</a:t>
            </a:r>
            <a:r>
              <a:rPr lang="en-US" dirty="0"/>
              <a:t>() + </a:t>
            </a:r>
          </a:p>
          <a:p>
            <a:r>
              <a:rPr lang="en-US" dirty="0" err="1"/>
              <a:t>ggtitle</a:t>
            </a:r>
            <a:r>
              <a:rPr lang="en-US" dirty="0"/>
              <a:t>("City MPG v. Highway MPG by Displacement")</a:t>
            </a:r>
          </a:p>
        </p:txBody>
      </p:sp>
      <p:sp>
        <p:nvSpPr>
          <p:cNvPr id="5" name="Rectangle 4">
            <a:extLst>
              <a:ext uri="{FF2B5EF4-FFF2-40B4-BE49-F238E27FC236}">
                <a16:creationId xmlns:a16="http://schemas.microsoft.com/office/drawing/2014/main" id="{B3FB4A3A-B1CE-294C-8A5B-2A4BE304B669}"/>
              </a:ext>
            </a:extLst>
          </p:cNvPr>
          <p:cNvSpPr/>
          <p:nvPr/>
        </p:nvSpPr>
        <p:spPr>
          <a:xfrm>
            <a:off x="228600" y="1574746"/>
            <a:ext cx="9067800" cy="369332"/>
          </a:xfrm>
          <a:prstGeom prst="rect">
            <a:avLst/>
          </a:prstGeom>
        </p:spPr>
        <p:txBody>
          <a:bodyPr wrap="square">
            <a:spAutoFit/>
          </a:bodyPr>
          <a:lstStyle/>
          <a:p>
            <a:r>
              <a:rPr lang="en-US" dirty="0" err="1"/>
              <a:t>displ_Factor</a:t>
            </a:r>
            <a:r>
              <a:rPr lang="en-US" dirty="0"/>
              <a:t> = cut(</a:t>
            </a:r>
            <a:r>
              <a:rPr lang="en-US" dirty="0" err="1"/>
              <a:t>mpg$displ</a:t>
            </a:r>
            <a:r>
              <a:rPr lang="en-US" dirty="0"/>
              <a:t>, breaks = c(1,4,6,8), labels = c("</a:t>
            </a:r>
            <a:r>
              <a:rPr lang="en-US" dirty="0" err="1"/>
              <a:t>Low","Medium","High</a:t>
            </a:r>
            <a:r>
              <a:rPr lang="en-US" dirty="0"/>
              <a:t>"))</a:t>
            </a:r>
          </a:p>
        </p:txBody>
      </p:sp>
      <p:pic>
        <p:nvPicPr>
          <p:cNvPr id="6" name="Picture 5">
            <a:extLst>
              <a:ext uri="{FF2B5EF4-FFF2-40B4-BE49-F238E27FC236}">
                <a16:creationId xmlns:a16="http://schemas.microsoft.com/office/drawing/2014/main" id="{DA264E82-5F05-854B-BE37-06E12200A32B}"/>
              </a:ext>
            </a:extLst>
          </p:cNvPr>
          <p:cNvPicPr>
            <a:picLocks noChangeAspect="1"/>
          </p:cNvPicPr>
          <p:nvPr/>
        </p:nvPicPr>
        <p:blipFill>
          <a:blip r:embed="rId2"/>
          <a:stretch>
            <a:fillRect/>
          </a:stretch>
        </p:blipFill>
        <p:spPr>
          <a:xfrm>
            <a:off x="2051050" y="3733800"/>
            <a:ext cx="5041900" cy="2882900"/>
          </a:xfrm>
          <a:prstGeom prst="rect">
            <a:avLst/>
          </a:prstGeom>
        </p:spPr>
      </p:pic>
    </p:spTree>
    <p:extLst>
      <p:ext uri="{BB962C8B-B14F-4D97-AF65-F5344CB8AC3E}">
        <p14:creationId xmlns:p14="http://schemas.microsoft.com/office/powerpoint/2010/main" val="9041451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8721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p:txBody>
          <a:bodyPr/>
          <a:lstStyle/>
          <a:p>
            <a:r>
              <a:rPr lang="en-US" sz="4000" dirty="0"/>
              <a:t>Exploratory Data Analysis (EDA)</a:t>
            </a:r>
          </a:p>
        </p:txBody>
      </p:sp>
      <p:sp>
        <p:nvSpPr>
          <p:cNvPr id="21" name="Subtitle 20"/>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02211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9E1C-1D52-8D4D-B44B-857AC324BA86}"/>
              </a:ext>
            </a:extLst>
          </p:cNvPr>
          <p:cNvSpPr>
            <a:spLocks noGrp="1"/>
          </p:cNvSpPr>
          <p:nvPr>
            <p:ph type="title"/>
          </p:nvPr>
        </p:nvSpPr>
        <p:spPr/>
        <p:txBody>
          <a:bodyPr/>
          <a:lstStyle/>
          <a:p>
            <a:r>
              <a:rPr lang="en-US" dirty="0"/>
              <a:t>What Is EDA</a:t>
            </a:r>
          </a:p>
        </p:txBody>
      </p:sp>
      <p:sp>
        <p:nvSpPr>
          <p:cNvPr id="3" name="Content Placeholder 2">
            <a:extLst>
              <a:ext uri="{FF2B5EF4-FFF2-40B4-BE49-F238E27FC236}">
                <a16:creationId xmlns:a16="http://schemas.microsoft.com/office/drawing/2014/main" id="{6C02A211-F756-B14A-96C6-C9E276FAB8E3}"/>
              </a:ext>
            </a:extLst>
          </p:cNvPr>
          <p:cNvSpPr>
            <a:spLocks noGrp="1"/>
          </p:cNvSpPr>
          <p:nvPr>
            <p:ph idx="1"/>
          </p:nvPr>
        </p:nvSpPr>
        <p:spPr/>
        <p:txBody>
          <a:bodyPr/>
          <a:lstStyle/>
          <a:p>
            <a:pPr marL="0" indent="0">
              <a:buNone/>
            </a:pPr>
            <a:r>
              <a:rPr lang="en-US" sz="2400" i="1" dirty="0"/>
              <a:t>Exploratory data analysis is an attitude, a state of flexibility, a willingness to look for those things that we believe are not there, as well as those we believe to be there.</a:t>
            </a:r>
          </a:p>
          <a:p>
            <a:pPr marL="0" indent="0" algn="r">
              <a:buNone/>
            </a:pPr>
            <a:r>
              <a:rPr lang="en-US" sz="1800" dirty="0"/>
              <a:t>—John Tukey</a:t>
            </a:r>
            <a:endParaRPr lang="en-US" sz="2400" dirty="0"/>
          </a:p>
          <a:p>
            <a:r>
              <a:rPr lang="en-US" sz="2400" dirty="0"/>
              <a:t>Plots and graphs</a:t>
            </a:r>
          </a:p>
          <a:p>
            <a:pPr lvl="1"/>
            <a:r>
              <a:rPr lang="en-US" sz="2000" dirty="0"/>
              <a:t>Histograms</a:t>
            </a:r>
          </a:p>
          <a:p>
            <a:pPr lvl="1"/>
            <a:r>
              <a:rPr lang="en-US" sz="2000" dirty="0"/>
              <a:t>Box plots</a:t>
            </a:r>
          </a:p>
          <a:p>
            <a:pPr lvl="1"/>
            <a:r>
              <a:rPr lang="en-US" sz="2000" dirty="0"/>
              <a:t>Density plots</a:t>
            </a:r>
          </a:p>
          <a:p>
            <a:pPr lvl="1"/>
            <a:r>
              <a:rPr lang="en-US" sz="2000" dirty="0"/>
              <a:t>Pairwise scatter plots/correlation</a:t>
            </a:r>
          </a:p>
          <a:p>
            <a:pPr lvl="1"/>
            <a:r>
              <a:rPr lang="en-US" sz="2000" dirty="0"/>
              <a:t>Time series plots</a:t>
            </a:r>
          </a:p>
          <a:p>
            <a:r>
              <a:rPr lang="en-US" sz="2400" dirty="0"/>
              <a:t>Summary statistics</a:t>
            </a:r>
          </a:p>
          <a:p>
            <a:pPr lvl="1"/>
            <a:r>
              <a:rPr lang="en-US" sz="2000" dirty="0"/>
              <a:t>Mean</a:t>
            </a:r>
          </a:p>
          <a:p>
            <a:pPr lvl="1"/>
            <a:r>
              <a:rPr lang="en-US" sz="2000" dirty="0"/>
              <a:t>Five number summary</a:t>
            </a:r>
          </a:p>
        </p:txBody>
      </p:sp>
    </p:spTree>
    <p:extLst>
      <p:ext uri="{BB962C8B-B14F-4D97-AF65-F5344CB8AC3E}">
        <p14:creationId xmlns:p14="http://schemas.microsoft.com/office/powerpoint/2010/main" val="396928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0B82C-3348-244B-AB5B-519601D7A71A}"/>
              </a:ext>
            </a:extLst>
          </p:cNvPr>
          <p:cNvSpPr>
            <a:spLocks noGrp="1"/>
          </p:cNvSpPr>
          <p:nvPr>
            <p:ph type="title"/>
          </p:nvPr>
        </p:nvSpPr>
        <p:spPr/>
        <p:txBody>
          <a:bodyPr/>
          <a:lstStyle/>
          <a:p>
            <a:r>
              <a:rPr lang="en-US" dirty="0"/>
              <a:t>Why Do EDA?</a:t>
            </a:r>
          </a:p>
        </p:txBody>
      </p:sp>
      <p:sp>
        <p:nvSpPr>
          <p:cNvPr id="3" name="Content Placeholder 2">
            <a:extLst>
              <a:ext uri="{FF2B5EF4-FFF2-40B4-BE49-F238E27FC236}">
                <a16:creationId xmlns:a16="http://schemas.microsoft.com/office/drawing/2014/main" id="{8239808C-9BDB-784F-AA18-C5BFB2B12961}"/>
              </a:ext>
            </a:extLst>
          </p:cNvPr>
          <p:cNvSpPr>
            <a:spLocks noGrp="1"/>
          </p:cNvSpPr>
          <p:nvPr>
            <p:ph idx="1"/>
          </p:nvPr>
        </p:nvSpPr>
        <p:spPr/>
        <p:txBody>
          <a:bodyPr/>
          <a:lstStyle/>
          <a:p>
            <a:pPr marL="0" indent="0">
              <a:buNone/>
            </a:pPr>
            <a:r>
              <a:rPr lang="en-US" sz="2400" i="1" dirty="0"/>
              <a:t>Long before worrying about how to convince others, you first have to understand what’s happening yourself.</a:t>
            </a:r>
          </a:p>
          <a:p>
            <a:pPr marL="0" indent="0" algn="r">
              <a:buNone/>
            </a:pPr>
            <a:r>
              <a:rPr lang="en-US" sz="1800" dirty="0"/>
              <a:t>—Andrew </a:t>
            </a:r>
            <a:r>
              <a:rPr lang="en-US" sz="1800" dirty="0" err="1"/>
              <a:t>Gelman</a:t>
            </a:r>
            <a:endParaRPr lang="en-US" sz="1800" dirty="0"/>
          </a:p>
          <a:p>
            <a:pPr marL="0" indent="0">
              <a:buNone/>
            </a:pPr>
            <a:r>
              <a:rPr lang="en-US" sz="2400" i="1" dirty="0"/>
              <a:t>EDA is not a formal process with a strict set of rules. More than anything, EDA is a state of mind. During the initial phases of EDA you should feel free to investigate every idea that occurs to you. Some of these ideas will pan out, and some will be dead ends. As your exploration continues, you will hone in on a few particularly productive areas that you’ll eventually write up and communicate to others.</a:t>
            </a:r>
          </a:p>
          <a:p>
            <a:pPr marL="0" indent="0" algn="r">
              <a:buNone/>
            </a:pPr>
            <a:r>
              <a:rPr lang="en-US" sz="1800" dirty="0"/>
              <a:t>—Hadley </a:t>
            </a:r>
            <a:r>
              <a:rPr lang="en-US" sz="1800" dirty="0" err="1"/>
              <a:t>Wickam</a:t>
            </a:r>
            <a:endParaRPr lang="en-US" sz="1800" dirty="0"/>
          </a:p>
        </p:txBody>
      </p:sp>
    </p:spTree>
    <p:extLst>
      <p:ext uri="{BB962C8B-B14F-4D97-AF65-F5344CB8AC3E}">
        <p14:creationId xmlns:p14="http://schemas.microsoft.com/office/powerpoint/2010/main" val="413086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6851D-AC53-144C-8588-CB9153D46467}"/>
              </a:ext>
            </a:extLst>
          </p:cNvPr>
          <p:cNvSpPr>
            <a:spLocks noGrp="1"/>
          </p:cNvSpPr>
          <p:nvPr>
            <p:ph type="title"/>
          </p:nvPr>
        </p:nvSpPr>
        <p:spPr/>
        <p:txBody>
          <a:bodyPr/>
          <a:lstStyle/>
          <a:p>
            <a:r>
              <a:rPr lang="en-US" dirty="0"/>
              <a:t>Why Do EDA</a:t>
            </a:r>
          </a:p>
        </p:txBody>
      </p:sp>
      <p:sp>
        <p:nvSpPr>
          <p:cNvPr id="3" name="Content Placeholder 2">
            <a:extLst>
              <a:ext uri="{FF2B5EF4-FFF2-40B4-BE49-F238E27FC236}">
                <a16:creationId xmlns:a16="http://schemas.microsoft.com/office/drawing/2014/main" id="{D56FCB35-ED9D-AC40-A81C-47EC6B4D248F}"/>
              </a:ext>
            </a:extLst>
          </p:cNvPr>
          <p:cNvSpPr>
            <a:spLocks noGrp="1"/>
          </p:cNvSpPr>
          <p:nvPr>
            <p:ph idx="1"/>
          </p:nvPr>
        </p:nvSpPr>
        <p:spPr/>
        <p:txBody>
          <a:bodyPr/>
          <a:lstStyle/>
          <a:p>
            <a:r>
              <a:rPr lang="en-US" dirty="0"/>
              <a:t>Gain intuition about the data</a:t>
            </a:r>
          </a:p>
          <a:p>
            <a:r>
              <a:rPr lang="en-US" dirty="0"/>
              <a:t>Comparisons between distributions</a:t>
            </a:r>
          </a:p>
          <a:p>
            <a:r>
              <a:rPr lang="en-US" dirty="0"/>
              <a:t>Sanity check (format, scale)</a:t>
            </a:r>
          </a:p>
          <a:p>
            <a:r>
              <a:rPr lang="en-US" dirty="0"/>
              <a:t>Missing data</a:t>
            </a:r>
          </a:p>
          <a:p>
            <a:r>
              <a:rPr lang="en-US" dirty="0"/>
              <a:t>Outliers</a:t>
            </a:r>
          </a:p>
          <a:p>
            <a:r>
              <a:rPr lang="en-US" dirty="0"/>
              <a:t>Summarize the data</a:t>
            </a:r>
          </a:p>
        </p:txBody>
      </p:sp>
    </p:spTree>
    <p:extLst>
      <p:ext uri="{BB962C8B-B14F-4D97-AF65-F5344CB8AC3E}">
        <p14:creationId xmlns:p14="http://schemas.microsoft.com/office/powerpoint/2010/main" val="30263011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1498B-9156-BD4D-BF9C-59139E4B97FB}"/>
              </a:ext>
            </a:extLst>
          </p:cNvPr>
          <p:cNvSpPr>
            <a:spLocks noGrp="1"/>
          </p:cNvSpPr>
          <p:nvPr>
            <p:ph type="title"/>
          </p:nvPr>
        </p:nvSpPr>
        <p:spPr/>
        <p:txBody>
          <a:bodyPr/>
          <a:lstStyle/>
          <a:p>
            <a:r>
              <a:rPr lang="en-US" dirty="0"/>
              <a:t>How to Do EDA</a:t>
            </a:r>
          </a:p>
        </p:txBody>
      </p:sp>
      <p:sp>
        <p:nvSpPr>
          <p:cNvPr id="3" name="Content Placeholder 2">
            <a:extLst>
              <a:ext uri="{FF2B5EF4-FFF2-40B4-BE49-F238E27FC236}">
                <a16:creationId xmlns:a16="http://schemas.microsoft.com/office/drawing/2014/main" id="{91F7FDB1-17F2-8A49-B6D4-560091FCA4C8}"/>
              </a:ext>
            </a:extLst>
          </p:cNvPr>
          <p:cNvSpPr>
            <a:spLocks noGrp="1"/>
          </p:cNvSpPr>
          <p:nvPr>
            <p:ph idx="1"/>
          </p:nvPr>
        </p:nvSpPr>
        <p:spPr/>
        <p:txBody>
          <a:bodyPr/>
          <a:lstStyle/>
          <a:p>
            <a:pPr marL="0" indent="0">
              <a:buNone/>
            </a:pPr>
            <a:r>
              <a:rPr lang="en-US" sz="2800" i="1" dirty="0"/>
              <a:t>EDA is fundamentally a creative process.</a:t>
            </a:r>
          </a:p>
          <a:p>
            <a:pPr marL="0" indent="0" algn="r">
              <a:buNone/>
            </a:pPr>
            <a:r>
              <a:rPr lang="en-US" sz="1800" dirty="0"/>
              <a:t>—Hadley </a:t>
            </a:r>
            <a:r>
              <a:rPr lang="en-US" sz="1800" dirty="0" err="1"/>
              <a:t>Wickam</a:t>
            </a:r>
            <a:endParaRPr lang="en-US" sz="2800" dirty="0"/>
          </a:p>
          <a:p>
            <a:r>
              <a:rPr lang="en-US" sz="2800" dirty="0"/>
              <a:t>Ask questions about your data.</a:t>
            </a:r>
          </a:p>
          <a:p>
            <a:r>
              <a:rPr lang="en-US" sz="2800" dirty="0"/>
              <a:t>These questions will lead to new, more fruitful questions.</a:t>
            </a:r>
          </a:p>
          <a:p>
            <a:r>
              <a:rPr lang="en-US" sz="2800" dirty="0"/>
              <a:t>Use the aforementioned plots, graphs, summary statistics to answer those questions.</a:t>
            </a:r>
          </a:p>
          <a:p>
            <a:r>
              <a:rPr lang="en-US" sz="2800" dirty="0"/>
              <a:t>Two main types of questions drive EDA</a:t>
            </a:r>
          </a:p>
          <a:p>
            <a:pPr marL="914400" lvl="1" indent="-457200">
              <a:buFont typeface="+mj-lt"/>
              <a:buAutoNum type="arabicPeriod"/>
            </a:pPr>
            <a:r>
              <a:rPr lang="en-US" sz="2400" dirty="0"/>
              <a:t>What type of distribution do my variables follow?</a:t>
            </a:r>
          </a:p>
          <a:p>
            <a:pPr marL="914400" lvl="1" indent="-457200">
              <a:buFont typeface="+mj-lt"/>
              <a:buAutoNum type="arabicPeriod"/>
            </a:pPr>
            <a:r>
              <a:rPr lang="en-US" sz="2400" dirty="0"/>
              <a:t>What type of covariation occurs between my variables?</a:t>
            </a:r>
          </a:p>
        </p:txBody>
      </p:sp>
    </p:spTree>
    <p:extLst>
      <p:ext uri="{BB962C8B-B14F-4D97-AF65-F5344CB8AC3E}">
        <p14:creationId xmlns:p14="http://schemas.microsoft.com/office/powerpoint/2010/main" val="1059299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3562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p:txBody>
          <a:bodyPr/>
          <a:lstStyle/>
          <a:p>
            <a:r>
              <a:rPr lang="en-US" dirty="0"/>
              <a:t>EDA | Visualizing Distributions</a:t>
            </a:r>
          </a:p>
        </p:txBody>
      </p:sp>
      <p:sp>
        <p:nvSpPr>
          <p:cNvPr id="21" name="Subtitle 20"/>
          <p:cNvSpPr>
            <a:spLocks noGrp="1"/>
          </p:cNvSpPr>
          <p:nvPr>
            <p:ph type="subTitle" idx="1"/>
          </p:nvPr>
        </p:nvSpPr>
        <p:spPr/>
        <p:txBody>
          <a:bodyPr/>
          <a:lstStyle/>
          <a:p>
            <a:endParaRPr lang="en-US"/>
          </a:p>
        </p:txBody>
      </p:sp>
    </p:spTree>
    <p:extLst>
      <p:ext uri="{BB962C8B-B14F-4D97-AF65-F5344CB8AC3E}">
        <p14:creationId xmlns:p14="http://schemas.microsoft.com/office/powerpoint/2010/main" val="4353777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31AD-F4B5-2643-9C90-2B66364DF581}"/>
              </a:ext>
            </a:extLst>
          </p:cNvPr>
          <p:cNvSpPr>
            <a:spLocks noGrp="1"/>
          </p:cNvSpPr>
          <p:nvPr>
            <p:ph type="title"/>
          </p:nvPr>
        </p:nvSpPr>
        <p:spPr/>
        <p:txBody>
          <a:bodyPr>
            <a:noAutofit/>
          </a:bodyPr>
          <a:lstStyle/>
          <a:p>
            <a:r>
              <a:rPr lang="en-US" dirty="0"/>
              <a:t>Categorical Variables</a:t>
            </a:r>
          </a:p>
        </p:txBody>
      </p:sp>
      <p:sp>
        <p:nvSpPr>
          <p:cNvPr id="5" name="Rectangle 4">
            <a:extLst>
              <a:ext uri="{FF2B5EF4-FFF2-40B4-BE49-F238E27FC236}">
                <a16:creationId xmlns:a16="http://schemas.microsoft.com/office/drawing/2014/main" id="{BA37A19D-7D90-AE4C-BBA9-8EB419164312}"/>
              </a:ext>
            </a:extLst>
          </p:cNvPr>
          <p:cNvSpPr/>
          <p:nvPr/>
        </p:nvSpPr>
        <p:spPr>
          <a:xfrm>
            <a:off x="451820" y="1524000"/>
            <a:ext cx="4120180" cy="931388"/>
          </a:xfrm>
          <a:prstGeom prst="rect">
            <a:avLst/>
          </a:prstGeom>
        </p:spPr>
        <p:txBody>
          <a:bodyPr>
            <a:noAutofit/>
          </a:bodyPr>
          <a:lstStyle/>
          <a:p>
            <a:pPr>
              <a:spcBef>
                <a:spcPts val="600"/>
              </a:spcBef>
            </a:pPr>
            <a:r>
              <a:rPr lang="en-US" dirty="0"/>
              <a:t>mpg %&gt;% </a:t>
            </a:r>
            <a:br>
              <a:rPr lang="en-US" dirty="0"/>
            </a:br>
            <a:r>
              <a:rPr lang="en-US" dirty="0" err="1"/>
              <a:t>ggplot</a:t>
            </a:r>
            <a:r>
              <a:rPr lang="en-US" dirty="0"/>
              <a:t>(</a:t>
            </a:r>
            <a:r>
              <a:rPr lang="en-US" dirty="0" err="1"/>
              <a:t>aes</a:t>
            </a:r>
            <a:r>
              <a:rPr lang="en-US" dirty="0"/>
              <a:t>(x = class, fill = class)) + </a:t>
            </a:r>
            <a:br>
              <a:rPr lang="en-US" dirty="0"/>
            </a:br>
            <a:r>
              <a:rPr lang="en-US" dirty="0" err="1"/>
              <a:t>geom_bar</a:t>
            </a:r>
            <a:r>
              <a:rPr lang="en-US" dirty="0"/>
              <a:t>()</a:t>
            </a:r>
          </a:p>
        </p:txBody>
      </p:sp>
      <p:pic>
        <p:nvPicPr>
          <p:cNvPr id="6" name="Picture 5">
            <a:extLst>
              <a:ext uri="{FF2B5EF4-FFF2-40B4-BE49-F238E27FC236}">
                <a16:creationId xmlns:a16="http://schemas.microsoft.com/office/drawing/2014/main" id="{A1E3004A-5523-C845-97B7-A29CBBB51A6F}"/>
              </a:ext>
            </a:extLst>
          </p:cNvPr>
          <p:cNvPicPr>
            <a:picLocks noChangeAspect="1"/>
          </p:cNvPicPr>
          <p:nvPr/>
        </p:nvPicPr>
        <p:blipFill>
          <a:blip r:embed="rId2"/>
          <a:stretch>
            <a:fillRect/>
          </a:stretch>
        </p:blipFill>
        <p:spPr>
          <a:xfrm>
            <a:off x="6136770" y="2455388"/>
            <a:ext cx="2550030" cy="3412012"/>
          </a:xfrm>
          <a:prstGeom prst="rect">
            <a:avLst/>
          </a:prstGeom>
        </p:spPr>
      </p:pic>
      <p:sp>
        <p:nvSpPr>
          <p:cNvPr id="7" name="Rectangle 6">
            <a:extLst>
              <a:ext uri="{FF2B5EF4-FFF2-40B4-BE49-F238E27FC236}">
                <a16:creationId xmlns:a16="http://schemas.microsoft.com/office/drawing/2014/main" id="{EB0F46F1-3EFC-2E44-8D23-0231E735FDC1}"/>
              </a:ext>
            </a:extLst>
          </p:cNvPr>
          <p:cNvSpPr/>
          <p:nvPr/>
        </p:nvSpPr>
        <p:spPr>
          <a:xfrm>
            <a:off x="6158541" y="1820417"/>
            <a:ext cx="1747594" cy="338554"/>
          </a:xfrm>
          <a:prstGeom prst="rect">
            <a:avLst/>
          </a:prstGeom>
        </p:spPr>
        <p:txBody>
          <a:bodyPr wrap="none">
            <a:noAutofit/>
          </a:bodyPr>
          <a:lstStyle/>
          <a:p>
            <a:r>
              <a:rPr lang="en-US" sz="1600" dirty="0"/>
              <a:t>totals = count(</a:t>
            </a:r>
            <a:r>
              <a:rPr lang="en-US" sz="1600" dirty="0" err="1"/>
              <a:t>mpg,class</a:t>
            </a:r>
            <a:r>
              <a:rPr lang="en-US" sz="1600" dirty="0"/>
              <a:t>)</a:t>
            </a:r>
          </a:p>
        </p:txBody>
      </p:sp>
      <p:sp>
        <p:nvSpPr>
          <p:cNvPr id="8" name="Rectangle 7">
            <a:extLst>
              <a:ext uri="{FF2B5EF4-FFF2-40B4-BE49-F238E27FC236}">
                <a16:creationId xmlns:a16="http://schemas.microsoft.com/office/drawing/2014/main" id="{79D030ED-FB08-3447-AD64-87BFFCF333FF}"/>
              </a:ext>
            </a:extLst>
          </p:cNvPr>
          <p:cNvSpPr/>
          <p:nvPr/>
        </p:nvSpPr>
        <p:spPr>
          <a:xfrm>
            <a:off x="451820" y="5861933"/>
            <a:ext cx="8234980" cy="912859"/>
          </a:xfrm>
          <a:prstGeom prst="rect">
            <a:avLst/>
          </a:prstGeom>
        </p:spPr>
        <p:txBody>
          <a:bodyPr wrap="square">
            <a:noAutofit/>
          </a:bodyPr>
          <a:lstStyle/>
          <a:p>
            <a:pPr>
              <a:spcBef>
                <a:spcPts val="600"/>
              </a:spcBef>
            </a:pPr>
            <a:r>
              <a:rPr lang="en-US" dirty="0"/>
              <a:t>mpg %&gt;%</a:t>
            </a:r>
            <a:br>
              <a:rPr lang="en-US" dirty="0"/>
            </a:br>
            <a:r>
              <a:rPr lang="en-US" dirty="0" err="1"/>
              <a:t>ggplot</a:t>
            </a:r>
            <a:r>
              <a:rPr lang="en-US" dirty="0"/>
              <a:t>(</a:t>
            </a:r>
            <a:r>
              <a:rPr lang="en-US" dirty="0" err="1"/>
              <a:t>aes</a:t>
            </a:r>
            <a:r>
              <a:rPr lang="en-US" dirty="0"/>
              <a:t>(x = class, fill = class)) + </a:t>
            </a:r>
            <a:r>
              <a:rPr lang="en-US" dirty="0" err="1"/>
              <a:t>geom_bar</a:t>
            </a:r>
            <a:r>
              <a:rPr lang="en-US" dirty="0"/>
              <a:t>() + </a:t>
            </a:r>
            <a:br>
              <a:rPr lang="en-US" dirty="0"/>
            </a:br>
            <a:r>
              <a:rPr lang="en-US" dirty="0" err="1"/>
              <a:t>geom_text</a:t>
            </a:r>
            <a:r>
              <a:rPr lang="en-US" dirty="0"/>
              <a:t>(</a:t>
            </a:r>
            <a:r>
              <a:rPr lang="en-US" dirty="0" err="1"/>
              <a:t>aes</a:t>
            </a:r>
            <a:r>
              <a:rPr lang="en-US" dirty="0"/>
              <a:t>(class, </a:t>
            </a:r>
            <a:r>
              <a:rPr lang="en-US" dirty="0" err="1"/>
              <a:t>totals$n</a:t>
            </a:r>
            <a:r>
              <a:rPr lang="en-US" dirty="0"/>
              <a:t> + 2, label = </a:t>
            </a:r>
            <a:r>
              <a:rPr lang="en-US" dirty="0" err="1"/>
              <a:t>totals$n</a:t>
            </a:r>
            <a:r>
              <a:rPr lang="en-US" dirty="0"/>
              <a:t>, fill = NULL), data = totals)</a:t>
            </a:r>
          </a:p>
        </p:txBody>
      </p:sp>
      <p:pic>
        <p:nvPicPr>
          <p:cNvPr id="3" name="Picture 2">
            <a:extLst>
              <a:ext uri="{FF2B5EF4-FFF2-40B4-BE49-F238E27FC236}">
                <a16:creationId xmlns:a16="http://schemas.microsoft.com/office/drawing/2014/main" id="{264981FB-D36E-E24F-98FD-7A6463F3398A}"/>
              </a:ext>
            </a:extLst>
          </p:cNvPr>
          <p:cNvPicPr>
            <a:picLocks noChangeAspect="1"/>
          </p:cNvPicPr>
          <p:nvPr/>
        </p:nvPicPr>
        <p:blipFill>
          <a:blip r:embed="rId3"/>
          <a:stretch>
            <a:fillRect/>
          </a:stretch>
        </p:blipFill>
        <p:spPr>
          <a:xfrm>
            <a:off x="304800" y="2563562"/>
            <a:ext cx="5516233" cy="3104050"/>
          </a:xfrm>
          <a:prstGeom prst="rect">
            <a:avLst/>
          </a:prstGeom>
        </p:spPr>
      </p:pic>
    </p:spTree>
    <p:extLst>
      <p:ext uri="{BB962C8B-B14F-4D97-AF65-F5344CB8AC3E}">
        <p14:creationId xmlns:p14="http://schemas.microsoft.com/office/powerpoint/2010/main" val="181455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F4701-E7DA-9A4E-8946-21FC830072C7}"/>
              </a:ext>
            </a:extLst>
          </p:cNvPr>
          <p:cNvSpPr>
            <a:spLocks noGrp="1"/>
          </p:cNvSpPr>
          <p:nvPr>
            <p:ph type="title"/>
          </p:nvPr>
        </p:nvSpPr>
        <p:spPr/>
        <p:txBody>
          <a:bodyPr/>
          <a:lstStyle/>
          <a:p>
            <a:r>
              <a:rPr lang="en-US" dirty="0"/>
              <a:t>Filter</a:t>
            </a:r>
          </a:p>
        </p:txBody>
      </p:sp>
      <p:sp>
        <p:nvSpPr>
          <p:cNvPr id="24" name="Content Placeholder 23"/>
          <p:cNvSpPr>
            <a:spLocks noGrp="1"/>
          </p:cNvSpPr>
          <p:nvPr>
            <p:ph idx="1"/>
          </p:nvPr>
        </p:nvSpPr>
        <p:spPr>
          <a:xfrm>
            <a:off x="457200" y="1600201"/>
            <a:ext cx="8229600" cy="381000"/>
          </a:xfrm>
        </p:spPr>
        <p:txBody>
          <a:bodyPr/>
          <a:lstStyle/>
          <a:p>
            <a:pPr marL="0" indent="0">
              <a:buNone/>
            </a:pPr>
            <a:r>
              <a:rPr lang="en-US" sz="2000" dirty="0"/>
              <a:t>mpg[</a:t>
            </a:r>
            <a:r>
              <a:rPr lang="en-US" sz="2000" dirty="0" err="1"/>
              <a:t>mpg$class</a:t>
            </a:r>
            <a:r>
              <a:rPr lang="en-US" sz="2000" dirty="0"/>
              <a:t> == "compact",] = mpg %&gt;% filter(class == "compact")</a:t>
            </a:r>
          </a:p>
        </p:txBody>
      </p:sp>
      <p:pic>
        <p:nvPicPr>
          <p:cNvPr id="14" name="Picture 13">
            <a:extLst>
              <a:ext uri="{FF2B5EF4-FFF2-40B4-BE49-F238E27FC236}">
                <a16:creationId xmlns:a16="http://schemas.microsoft.com/office/drawing/2014/main" id="{2581AAF0-091A-8648-9565-5F24C2F034A7}"/>
              </a:ext>
            </a:extLst>
          </p:cNvPr>
          <p:cNvPicPr>
            <a:picLocks noChangeAspect="1"/>
          </p:cNvPicPr>
          <p:nvPr/>
        </p:nvPicPr>
        <p:blipFill>
          <a:blip r:embed="rId2"/>
          <a:stretch>
            <a:fillRect/>
          </a:stretch>
        </p:blipFill>
        <p:spPr>
          <a:xfrm>
            <a:off x="457200" y="2209802"/>
            <a:ext cx="4191000" cy="4540250"/>
          </a:xfrm>
          <a:prstGeom prst="rect">
            <a:avLst/>
          </a:prstGeom>
        </p:spPr>
      </p:pic>
      <p:pic>
        <p:nvPicPr>
          <p:cNvPr id="16" name="Picture 15">
            <a:extLst>
              <a:ext uri="{FF2B5EF4-FFF2-40B4-BE49-F238E27FC236}">
                <a16:creationId xmlns:a16="http://schemas.microsoft.com/office/drawing/2014/main" id="{F6CA31FC-94E1-7A4E-BD43-5477A57EDD76}"/>
              </a:ext>
            </a:extLst>
          </p:cNvPr>
          <p:cNvPicPr>
            <a:picLocks noChangeAspect="1"/>
          </p:cNvPicPr>
          <p:nvPr/>
        </p:nvPicPr>
        <p:blipFill>
          <a:blip r:embed="rId3"/>
          <a:stretch>
            <a:fillRect/>
          </a:stretch>
        </p:blipFill>
        <p:spPr>
          <a:xfrm>
            <a:off x="4724400" y="2209802"/>
            <a:ext cx="3962400" cy="1175859"/>
          </a:xfrm>
          <a:prstGeom prst="rect">
            <a:avLst/>
          </a:prstGeom>
        </p:spPr>
      </p:pic>
    </p:spTree>
    <p:extLst>
      <p:ext uri="{BB962C8B-B14F-4D97-AF65-F5344CB8AC3E}">
        <p14:creationId xmlns:p14="http://schemas.microsoft.com/office/powerpoint/2010/main" val="14806472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B53A-42A8-2148-AB7D-6B1353CD8407}"/>
              </a:ext>
            </a:extLst>
          </p:cNvPr>
          <p:cNvSpPr>
            <a:spLocks noGrp="1"/>
          </p:cNvSpPr>
          <p:nvPr>
            <p:ph type="title"/>
          </p:nvPr>
        </p:nvSpPr>
        <p:spPr/>
        <p:txBody>
          <a:bodyPr>
            <a:noAutofit/>
          </a:bodyPr>
          <a:lstStyle/>
          <a:p>
            <a:r>
              <a:rPr lang="en-US" dirty="0"/>
              <a:t>Continuous Variables</a:t>
            </a:r>
          </a:p>
        </p:txBody>
      </p:sp>
      <p:sp>
        <p:nvSpPr>
          <p:cNvPr id="4" name="Rectangle 3">
            <a:extLst>
              <a:ext uri="{FF2B5EF4-FFF2-40B4-BE49-F238E27FC236}">
                <a16:creationId xmlns:a16="http://schemas.microsoft.com/office/drawing/2014/main" id="{7265748D-4EAF-BD4F-AAE1-89964CEF57E5}"/>
              </a:ext>
            </a:extLst>
          </p:cNvPr>
          <p:cNvSpPr/>
          <p:nvPr/>
        </p:nvSpPr>
        <p:spPr>
          <a:xfrm>
            <a:off x="457199" y="1524000"/>
            <a:ext cx="3993314" cy="923330"/>
          </a:xfrm>
          <a:prstGeom prst="rect">
            <a:avLst/>
          </a:prstGeom>
        </p:spPr>
        <p:txBody>
          <a:bodyPr wrap="square">
            <a:noAutofit/>
          </a:bodyPr>
          <a:lstStyle/>
          <a:p>
            <a:pPr>
              <a:spcBef>
                <a:spcPts val="600"/>
              </a:spcBef>
            </a:pPr>
            <a:r>
              <a:rPr lang="en-US" dirty="0"/>
              <a:t>mpg %&gt;% </a:t>
            </a:r>
            <a:br>
              <a:rPr lang="en-US" dirty="0"/>
            </a:br>
            <a:r>
              <a:rPr lang="en-US" dirty="0" err="1"/>
              <a:t>ggplot</a:t>
            </a:r>
            <a:r>
              <a:rPr lang="en-US" dirty="0"/>
              <a:t>(</a:t>
            </a:r>
            <a:r>
              <a:rPr lang="en-US" dirty="0" err="1"/>
              <a:t>aes</a:t>
            </a:r>
            <a:r>
              <a:rPr lang="en-US" dirty="0"/>
              <a:t>(x = </a:t>
            </a:r>
            <a:r>
              <a:rPr lang="en-US" dirty="0" err="1"/>
              <a:t>cty</a:t>
            </a:r>
            <a:r>
              <a:rPr lang="en-US" dirty="0"/>
              <a:t>, fill = class)) + </a:t>
            </a:r>
            <a:br>
              <a:rPr lang="en-US" dirty="0"/>
            </a:br>
            <a:r>
              <a:rPr lang="en-US" dirty="0" err="1"/>
              <a:t>geom_histogram</a:t>
            </a:r>
            <a:r>
              <a:rPr lang="en-US" dirty="0"/>
              <a:t>()</a:t>
            </a:r>
          </a:p>
        </p:txBody>
      </p:sp>
      <p:pic>
        <p:nvPicPr>
          <p:cNvPr id="5" name="Picture 4">
            <a:extLst>
              <a:ext uri="{FF2B5EF4-FFF2-40B4-BE49-F238E27FC236}">
                <a16:creationId xmlns:a16="http://schemas.microsoft.com/office/drawing/2014/main" id="{DD52D86F-123D-4249-B265-DA91D2534A4C}"/>
              </a:ext>
            </a:extLst>
          </p:cNvPr>
          <p:cNvPicPr>
            <a:picLocks noChangeAspect="1"/>
          </p:cNvPicPr>
          <p:nvPr/>
        </p:nvPicPr>
        <p:blipFill>
          <a:blip r:embed="rId3"/>
          <a:stretch>
            <a:fillRect/>
          </a:stretch>
        </p:blipFill>
        <p:spPr>
          <a:xfrm>
            <a:off x="457199" y="2971800"/>
            <a:ext cx="3993315" cy="3281834"/>
          </a:xfrm>
          <a:prstGeom prst="rect">
            <a:avLst/>
          </a:prstGeom>
        </p:spPr>
      </p:pic>
      <p:sp>
        <p:nvSpPr>
          <p:cNvPr id="6" name="Rectangle 5">
            <a:extLst>
              <a:ext uri="{FF2B5EF4-FFF2-40B4-BE49-F238E27FC236}">
                <a16:creationId xmlns:a16="http://schemas.microsoft.com/office/drawing/2014/main" id="{9000ADF8-D990-264C-B410-E2BAE67BFBC9}"/>
              </a:ext>
            </a:extLst>
          </p:cNvPr>
          <p:cNvSpPr/>
          <p:nvPr/>
        </p:nvSpPr>
        <p:spPr>
          <a:xfrm>
            <a:off x="4693484" y="1524000"/>
            <a:ext cx="3993316" cy="923330"/>
          </a:xfrm>
          <a:prstGeom prst="rect">
            <a:avLst/>
          </a:prstGeom>
        </p:spPr>
        <p:txBody>
          <a:bodyPr wrap="square">
            <a:noAutofit/>
          </a:bodyPr>
          <a:lstStyle/>
          <a:p>
            <a:pPr>
              <a:spcBef>
                <a:spcPts val="600"/>
              </a:spcBef>
            </a:pPr>
            <a:r>
              <a:rPr lang="en-US" dirty="0"/>
              <a:t>mpg %&gt;% </a:t>
            </a:r>
            <a:br>
              <a:rPr lang="en-US" dirty="0"/>
            </a:br>
            <a:r>
              <a:rPr lang="en-US" dirty="0" err="1"/>
              <a:t>ggplot</a:t>
            </a:r>
            <a:r>
              <a:rPr lang="en-US" dirty="0"/>
              <a:t>(</a:t>
            </a:r>
            <a:r>
              <a:rPr lang="en-US" dirty="0" err="1"/>
              <a:t>aes</a:t>
            </a:r>
            <a:r>
              <a:rPr lang="en-US" dirty="0"/>
              <a:t>(x = </a:t>
            </a:r>
            <a:r>
              <a:rPr lang="en-US" dirty="0" err="1"/>
              <a:t>cty</a:t>
            </a:r>
            <a:r>
              <a:rPr lang="en-US" dirty="0"/>
              <a:t>, color = class)) +</a:t>
            </a:r>
            <a:br>
              <a:rPr lang="en-US" dirty="0"/>
            </a:br>
            <a:r>
              <a:rPr lang="en-US" dirty="0" err="1"/>
              <a:t>geom_freqpoly</a:t>
            </a:r>
            <a:r>
              <a:rPr lang="en-US" dirty="0"/>
              <a:t> ()</a:t>
            </a:r>
          </a:p>
        </p:txBody>
      </p:sp>
      <p:pic>
        <p:nvPicPr>
          <p:cNvPr id="7" name="Picture 6">
            <a:extLst>
              <a:ext uri="{FF2B5EF4-FFF2-40B4-BE49-F238E27FC236}">
                <a16:creationId xmlns:a16="http://schemas.microsoft.com/office/drawing/2014/main" id="{99CE04A6-EA7A-214D-8B8F-4EFA43F73450}"/>
              </a:ext>
            </a:extLst>
          </p:cNvPr>
          <p:cNvPicPr>
            <a:picLocks noChangeAspect="1"/>
          </p:cNvPicPr>
          <p:nvPr/>
        </p:nvPicPr>
        <p:blipFill>
          <a:blip r:embed="rId4"/>
          <a:stretch>
            <a:fillRect/>
          </a:stretch>
        </p:blipFill>
        <p:spPr>
          <a:xfrm>
            <a:off x="4693485" y="2971800"/>
            <a:ext cx="3993315" cy="3281834"/>
          </a:xfrm>
          <a:prstGeom prst="rect">
            <a:avLst/>
          </a:prstGeom>
        </p:spPr>
      </p:pic>
    </p:spTree>
    <p:extLst>
      <p:ext uri="{BB962C8B-B14F-4D97-AF65-F5344CB8AC3E}">
        <p14:creationId xmlns:p14="http://schemas.microsoft.com/office/powerpoint/2010/main" val="10154464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B53A-42A8-2148-AB7D-6B1353CD8407}"/>
              </a:ext>
            </a:extLst>
          </p:cNvPr>
          <p:cNvSpPr>
            <a:spLocks noGrp="1"/>
          </p:cNvSpPr>
          <p:nvPr>
            <p:ph type="title"/>
          </p:nvPr>
        </p:nvSpPr>
        <p:spPr/>
        <p:txBody>
          <a:bodyPr>
            <a:noAutofit/>
          </a:bodyPr>
          <a:lstStyle/>
          <a:p>
            <a:r>
              <a:rPr lang="en-US" dirty="0"/>
              <a:t>Continuous Variables</a:t>
            </a:r>
          </a:p>
        </p:txBody>
      </p:sp>
      <p:sp>
        <p:nvSpPr>
          <p:cNvPr id="3" name="Rectangle 2">
            <a:extLst>
              <a:ext uri="{FF2B5EF4-FFF2-40B4-BE49-F238E27FC236}">
                <a16:creationId xmlns:a16="http://schemas.microsoft.com/office/drawing/2014/main" id="{1D05C659-7F28-7440-84AA-C41D0DE872F6}"/>
              </a:ext>
            </a:extLst>
          </p:cNvPr>
          <p:cNvSpPr/>
          <p:nvPr/>
        </p:nvSpPr>
        <p:spPr>
          <a:xfrm>
            <a:off x="457200" y="1524000"/>
            <a:ext cx="8229600" cy="923330"/>
          </a:xfrm>
          <a:prstGeom prst="rect">
            <a:avLst/>
          </a:prstGeom>
        </p:spPr>
        <p:txBody>
          <a:bodyPr wrap="square">
            <a:noAutofit/>
          </a:bodyPr>
          <a:lstStyle/>
          <a:p>
            <a:pPr>
              <a:spcBef>
                <a:spcPts val="600"/>
              </a:spcBef>
            </a:pPr>
            <a:r>
              <a:rPr lang="en-US" dirty="0"/>
              <a:t>mpg %&gt;% </a:t>
            </a:r>
            <a:br>
              <a:rPr lang="en-US" dirty="0"/>
            </a:br>
            <a:r>
              <a:rPr lang="en-US" dirty="0" err="1"/>
              <a:t>ggplot</a:t>
            </a:r>
            <a:r>
              <a:rPr lang="en-US" dirty="0"/>
              <a:t>(</a:t>
            </a:r>
            <a:r>
              <a:rPr lang="en-US" dirty="0" err="1"/>
              <a:t>aes</a:t>
            </a:r>
            <a:r>
              <a:rPr lang="en-US" dirty="0"/>
              <a:t>(y = </a:t>
            </a:r>
            <a:r>
              <a:rPr lang="en-US" dirty="0" err="1"/>
              <a:t>cty</a:t>
            </a:r>
            <a:r>
              <a:rPr lang="en-US" dirty="0"/>
              <a:t>, color = class)) + </a:t>
            </a:r>
            <a:br>
              <a:rPr lang="en-US" dirty="0"/>
            </a:br>
            <a:r>
              <a:rPr lang="en-US" dirty="0" err="1"/>
              <a:t>geom_boxplot</a:t>
            </a:r>
            <a:r>
              <a:rPr lang="en-US" dirty="0"/>
              <a:t>()</a:t>
            </a:r>
          </a:p>
        </p:txBody>
      </p:sp>
      <p:pic>
        <p:nvPicPr>
          <p:cNvPr id="4" name="Picture 3">
            <a:extLst>
              <a:ext uri="{FF2B5EF4-FFF2-40B4-BE49-F238E27FC236}">
                <a16:creationId xmlns:a16="http://schemas.microsoft.com/office/drawing/2014/main" id="{E1B6C250-D39F-E649-914B-AF3021528EFA}"/>
              </a:ext>
            </a:extLst>
          </p:cNvPr>
          <p:cNvPicPr>
            <a:picLocks noChangeAspect="1"/>
          </p:cNvPicPr>
          <p:nvPr/>
        </p:nvPicPr>
        <p:blipFill>
          <a:blip r:embed="rId3"/>
          <a:stretch>
            <a:fillRect/>
          </a:stretch>
        </p:blipFill>
        <p:spPr>
          <a:xfrm>
            <a:off x="2161288" y="2743200"/>
            <a:ext cx="4821424" cy="3962400"/>
          </a:xfrm>
          <a:prstGeom prst="rect">
            <a:avLst/>
          </a:prstGeom>
        </p:spPr>
      </p:pic>
    </p:spTree>
    <p:extLst>
      <p:ext uri="{BB962C8B-B14F-4D97-AF65-F5344CB8AC3E}">
        <p14:creationId xmlns:p14="http://schemas.microsoft.com/office/powerpoint/2010/main" val="12057661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B53A-42A8-2148-AB7D-6B1353CD8407}"/>
              </a:ext>
            </a:extLst>
          </p:cNvPr>
          <p:cNvSpPr>
            <a:spLocks noGrp="1"/>
          </p:cNvSpPr>
          <p:nvPr>
            <p:ph type="title"/>
          </p:nvPr>
        </p:nvSpPr>
        <p:spPr/>
        <p:txBody>
          <a:bodyPr>
            <a:noAutofit/>
          </a:bodyPr>
          <a:lstStyle/>
          <a:p>
            <a:r>
              <a:rPr lang="en-US" dirty="0"/>
              <a:t>Continuous Variables</a:t>
            </a:r>
          </a:p>
        </p:txBody>
      </p:sp>
      <p:sp>
        <p:nvSpPr>
          <p:cNvPr id="3" name="Rectangle 2">
            <a:extLst>
              <a:ext uri="{FF2B5EF4-FFF2-40B4-BE49-F238E27FC236}">
                <a16:creationId xmlns:a16="http://schemas.microsoft.com/office/drawing/2014/main" id="{1D05C659-7F28-7440-84AA-C41D0DE872F6}"/>
              </a:ext>
            </a:extLst>
          </p:cNvPr>
          <p:cNvSpPr/>
          <p:nvPr/>
        </p:nvSpPr>
        <p:spPr>
          <a:xfrm>
            <a:off x="451820" y="1524000"/>
            <a:ext cx="8234980" cy="1200329"/>
          </a:xfrm>
          <a:prstGeom prst="rect">
            <a:avLst/>
          </a:prstGeom>
        </p:spPr>
        <p:txBody>
          <a:bodyPr wrap="square">
            <a:noAutofit/>
          </a:bodyPr>
          <a:lstStyle/>
          <a:p>
            <a:pPr>
              <a:spcBef>
                <a:spcPts val="600"/>
              </a:spcBef>
            </a:pPr>
            <a:r>
              <a:rPr lang="en-US" dirty="0"/>
              <a:t>mpg %&gt;% </a:t>
            </a:r>
            <a:br>
              <a:rPr lang="en-US" dirty="0"/>
            </a:br>
            <a:r>
              <a:rPr lang="en-US" dirty="0" err="1"/>
              <a:t>ggplot</a:t>
            </a:r>
            <a:r>
              <a:rPr lang="en-US" dirty="0"/>
              <a:t>(</a:t>
            </a:r>
            <a:r>
              <a:rPr lang="en-US" dirty="0" err="1"/>
              <a:t>aes</a:t>
            </a:r>
            <a:r>
              <a:rPr lang="en-US" dirty="0"/>
              <a:t>(x = </a:t>
            </a:r>
            <a:r>
              <a:rPr lang="en-US" dirty="0" err="1"/>
              <a:t>cty</a:t>
            </a:r>
            <a:r>
              <a:rPr lang="en-US" dirty="0"/>
              <a:t>, color = class)) + </a:t>
            </a:r>
            <a:br>
              <a:rPr lang="en-US" dirty="0"/>
            </a:br>
            <a:r>
              <a:rPr lang="en-US" dirty="0" err="1"/>
              <a:t>geom_histogram</a:t>
            </a:r>
            <a:r>
              <a:rPr lang="en-US" dirty="0"/>
              <a:t>() + </a:t>
            </a:r>
            <a:br>
              <a:rPr lang="en-US" dirty="0"/>
            </a:br>
            <a:r>
              <a:rPr lang="en-US" dirty="0" err="1"/>
              <a:t>facet_grid</a:t>
            </a:r>
            <a:r>
              <a:rPr lang="en-US" dirty="0"/>
              <a:t>(rows = </a:t>
            </a:r>
            <a:r>
              <a:rPr lang="en-US" dirty="0" err="1"/>
              <a:t>vars</a:t>
            </a:r>
            <a:r>
              <a:rPr lang="en-US" dirty="0"/>
              <a:t>(class))</a:t>
            </a:r>
          </a:p>
        </p:txBody>
      </p:sp>
      <p:pic>
        <p:nvPicPr>
          <p:cNvPr id="8" name="Picture 7">
            <a:extLst>
              <a:ext uri="{FF2B5EF4-FFF2-40B4-BE49-F238E27FC236}">
                <a16:creationId xmlns:a16="http://schemas.microsoft.com/office/drawing/2014/main" id="{C7792568-8934-3A43-9D1D-C8BDA2D141B9}"/>
              </a:ext>
            </a:extLst>
          </p:cNvPr>
          <p:cNvPicPr>
            <a:picLocks noChangeAspect="1"/>
          </p:cNvPicPr>
          <p:nvPr/>
        </p:nvPicPr>
        <p:blipFill>
          <a:blip r:embed="rId3"/>
          <a:stretch>
            <a:fillRect/>
          </a:stretch>
        </p:blipFill>
        <p:spPr>
          <a:xfrm>
            <a:off x="2209800" y="2876729"/>
            <a:ext cx="4724400" cy="3882663"/>
          </a:xfrm>
          <a:prstGeom prst="rect">
            <a:avLst/>
          </a:prstGeom>
        </p:spPr>
      </p:pic>
    </p:spTree>
    <p:extLst>
      <p:ext uri="{BB962C8B-B14F-4D97-AF65-F5344CB8AC3E}">
        <p14:creationId xmlns:p14="http://schemas.microsoft.com/office/powerpoint/2010/main" val="1205981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B0C74-5099-9543-88B9-565D8793BF50}"/>
              </a:ext>
            </a:extLst>
          </p:cNvPr>
          <p:cNvSpPr>
            <a:spLocks noGrp="1"/>
          </p:cNvSpPr>
          <p:nvPr>
            <p:ph type="title"/>
          </p:nvPr>
        </p:nvSpPr>
        <p:spPr/>
        <p:txBody>
          <a:bodyPr/>
          <a:lstStyle/>
          <a:p>
            <a:r>
              <a:rPr lang="en-US" dirty="0"/>
              <a:t>Diamonds</a:t>
            </a:r>
          </a:p>
        </p:txBody>
      </p:sp>
      <p:pic>
        <p:nvPicPr>
          <p:cNvPr id="7" name="Picture 6">
            <a:extLst>
              <a:ext uri="{FF2B5EF4-FFF2-40B4-BE49-F238E27FC236}">
                <a16:creationId xmlns:a16="http://schemas.microsoft.com/office/drawing/2014/main" id="{8BD55ACB-57B4-6144-9A01-7367F3A83630}"/>
              </a:ext>
            </a:extLst>
          </p:cNvPr>
          <p:cNvPicPr>
            <a:picLocks noChangeAspect="1"/>
          </p:cNvPicPr>
          <p:nvPr/>
        </p:nvPicPr>
        <p:blipFill>
          <a:blip r:embed="rId2"/>
          <a:stretch>
            <a:fillRect/>
          </a:stretch>
        </p:blipFill>
        <p:spPr>
          <a:xfrm>
            <a:off x="457200" y="1486080"/>
            <a:ext cx="4531658" cy="1070471"/>
          </a:xfrm>
          <a:prstGeom prst="rect">
            <a:avLst/>
          </a:prstGeom>
        </p:spPr>
      </p:pic>
      <p:pic>
        <p:nvPicPr>
          <p:cNvPr id="8" name="Picture 7">
            <a:extLst>
              <a:ext uri="{FF2B5EF4-FFF2-40B4-BE49-F238E27FC236}">
                <a16:creationId xmlns:a16="http://schemas.microsoft.com/office/drawing/2014/main" id="{58D1A851-7AF5-D64D-896A-ECF8B5028857}"/>
              </a:ext>
            </a:extLst>
          </p:cNvPr>
          <p:cNvPicPr>
            <a:picLocks noChangeAspect="1"/>
          </p:cNvPicPr>
          <p:nvPr/>
        </p:nvPicPr>
        <p:blipFill>
          <a:blip r:embed="rId3"/>
          <a:stretch>
            <a:fillRect/>
          </a:stretch>
        </p:blipFill>
        <p:spPr>
          <a:xfrm>
            <a:off x="457200" y="2671031"/>
            <a:ext cx="3886199" cy="1769276"/>
          </a:xfrm>
          <a:prstGeom prst="rect">
            <a:avLst/>
          </a:prstGeom>
        </p:spPr>
      </p:pic>
      <p:pic>
        <p:nvPicPr>
          <p:cNvPr id="9" name="Picture 8">
            <a:extLst>
              <a:ext uri="{FF2B5EF4-FFF2-40B4-BE49-F238E27FC236}">
                <a16:creationId xmlns:a16="http://schemas.microsoft.com/office/drawing/2014/main" id="{1744FECD-6650-8240-8E87-ED1B0D1C9270}"/>
              </a:ext>
            </a:extLst>
          </p:cNvPr>
          <p:cNvPicPr>
            <a:picLocks noChangeAspect="1"/>
          </p:cNvPicPr>
          <p:nvPr/>
        </p:nvPicPr>
        <p:blipFill rotWithShape="1">
          <a:blip r:embed="rId4"/>
          <a:srcRect r="33668"/>
          <a:stretch/>
        </p:blipFill>
        <p:spPr>
          <a:xfrm>
            <a:off x="5967231" y="2556551"/>
            <a:ext cx="2719569" cy="1883756"/>
          </a:xfrm>
          <a:prstGeom prst="rect">
            <a:avLst/>
          </a:prstGeom>
        </p:spPr>
      </p:pic>
      <p:pic>
        <p:nvPicPr>
          <p:cNvPr id="10" name="Picture 9">
            <a:extLst>
              <a:ext uri="{FF2B5EF4-FFF2-40B4-BE49-F238E27FC236}">
                <a16:creationId xmlns:a16="http://schemas.microsoft.com/office/drawing/2014/main" id="{4CC1DAD5-85EA-DC43-B72B-00BB4561833B}"/>
              </a:ext>
            </a:extLst>
          </p:cNvPr>
          <p:cNvPicPr>
            <a:picLocks noChangeAspect="1"/>
          </p:cNvPicPr>
          <p:nvPr/>
        </p:nvPicPr>
        <p:blipFill>
          <a:blip r:embed="rId5"/>
          <a:stretch>
            <a:fillRect/>
          </a:stretch>
        </p:blipFill>
        <p:spPr>
          <a:xfrm>
            <a:off x="1377786" y="4554787"/>
            <a:ext cx="6388428" cy="2184512"/>
          </a:xfrm>
          <a:prstGeom prst="rect">
            <a:avLst/>
          </a:prstGeom>
        </p:spPr>
      </p:pic>
    </p:spTree>
    <p:extLst>
      <p:ext uri="{BB962C8B-B14F-4D97-AF65-F5344CB8AC3E}">
        <p14:creationId xmlns:p14="http://schemas.microsoft.com/office/powerpoint/2010/main" val="24647734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8858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p:txBody>
          <a:bodyPr/>
          <a:lstStyle/>
          <a:p>
            <a:r>
              <a:rPr lang="en-US" dirty="0"/>
              <a:t>EDA | </a:t>
            </a:r>
            <a:br>
              <a:rPr lang="en-US" dirty="0"/>
            </a:br>
            <a:r>
              <a:rPr lang="en-US" dirty="0"/>
              <a:t>Two Fundamental Parameters</a:t>
            </a:r>
          </a:p>
        </p:txBody>
      </p:sp>
      <p:sp>
        <p:nvSpPr>
          <p:cNvPr id="4" name="Subtitle 3"/>
          <p:cNvSpPr>
            <a:spLocks noGrp="1"/>
          </p:cNvSpPr>
          <p:nvPr>
            <p:ph type="subTitle" idx="1"/>
          </p:nvPr>
        </p:nvSpPr>
        <p:spPr/>
        <p:txBody>
          <a:bodyPr/>
          <a:lstStyle/>
          <a:p>
            <a:r>
              <a:rPr lang="en-IN" dirty="0" err="1"/>
              <a:t>Center</a:t>
            </a:r>
            <a:r>
              <a:rPr lang="en-IN" dirty="0"/>
              <a:t> and Spread</a:t>
            </a:r>
          </a:p>
        </p:txBody>
      </p:sp>
    </p:spTree>
    <p:extLst>
      <p:ext uri="{BB962C8B-B14F-4D97-AF65-F5344CB8AC3E}">
        <p14:creationId xmlns:p14="http://schemas.microsoft.com/office/powerpoint/2010/main" val="34097645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1ED2-959B-E641-B1D6-923767381B22}"/>
              </a:ext>
            </a:extLst>
          </p:cNvPr>
          <p:cNvSpPr>
            <a:spLocks noGrp="1"/>
          </p:cNvSpPr>
          <p:nvPr>
            <p:ph type="title"/>
          </p:nvPr>
        </p:nvSpPr>
        <p:spPr/>
        <p:txBody>
          <a:bodyPr/>
          <a:lstStyle/>
          <a:p>
            <a:r>
              <a:rPr lang="en-US" dirty="0"/>
              <a:t>Center and Spread</a:t>
            </a:r>
          </a:p>
        </p:txBody>
      </p:sp>
      <p:sp>
        <p:nvSpPr>
          <p:cNvPr id="3" name="Content Placeholder 2">
            <a:extLst>
              <a:ext uri="{FF2B5EF4-FFF2-40B4-BE49-F238E27FC236}">
                <a16:creationId xmlns:a16="http://schemas.microsoft.com/office/drawing/2014/main" id="{1E7E8751-0A39-9243-93EA-A425232E7162}"/>
              </a:ext>
            </a:extLst>
          </p:cNvPr>
          <p:cNvSpPr>
            <a:spLocks noGrp="1"/>
          </p:cNvSpPr>
          <p:nvPr>
            <p:ph idx="1"/>
          </p:nvPr>
        </p:nvSpPr>
        <p:spPr/>
        <p:txBody>
          <a:bodyPr/>
          <a:lstStyle/>
          <a:p>
            <a:pPr marL="0" indent="0">
              <a:buNone/>
            </a:pPr>
            <a:r>
              <a:rPr lang="en-US" dirty="0"/>
              <a:t>Nearly every distribution has two fundamental parameters</a:t>
            </a:r>
          </a:p>
          <a:p>
            <a:pPr marL="514350" indent="-514350">
              <a:buFont typeface="+mj-lt"/>
              <a:buAutoNum type="arabicPeriod"/>
            </a:pPr>
            <a:r>
              <a:rPr lang="en-US" dirty="0"/>
              <a:t>Center</a:t>
            </a:r>
          </a:p>
          <a:p>
            <a:pPr lvl="1"/>
            <a:r>
              <a:rPr lang="en-US" dirty="0"/>
              <a:t>Mean</a:t>
            </a:r>
          </a:p>
          <a:p>
            <a:pPr lvl="1"/>
            <a:r>
              <a:rPr lang="en-US" dirty="0"/>
              <a:t>Median</a:t>
            </a:r>
          </a:p>
          <a:p>
            <a:pPr lvl="1"/>
            <a:r>
              <a:rPr lang="en-US" dirty="0"/>
              <a:t>Mode</a:t>
            </a:r>
          </a:p>
          <a:p>
            <a:pPr marL="514350" indent="-514350">
              <a:buFont typeface="+mj-lt"/>
              <a:buAutoNum type="arabicPeriod"/>
            </a:pPr>
            <a:r>
              <a:rPr lang="en-US" dirty="0"/>
              <a:t>Spread</a:t>
            </a:r>
          </a:p>
          <a:p>
            <a:pPr lvl="1"/>
            <a:r>
              <a:rPr lang="en-US" dirty="0"/>
              <a:t>Variance/standard deviation</a:t>
            </a:r>
          </a:p>
          <a:p>
            <a:pPr lvl="1"/>
            <a:r>
              <a:rPr lang="en-US" dirty="0"/>
              <a:t>Range</a:t>
            </a:r>
          </a:p>
          <a:p>
            <a:pPr lvl="1"/>
            <a:r>
              <a:rPr lang="en-US" dirty="0"/>
              <a:t>Interquartile Range (IQR)</a:t>
            </a:r>
          </a:p>
        </p:txBody>
      </p:sp>
    </p:spTree>
    <p:extLst>
      <p:ext uri="{BB962C8B-B14F-4D97-AF65-F5344CB8AC3E}">
        <p14:creationId xmlns:p14="http://schemas.microsoft.com/office/powerpoint/2010/main" val="14867876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022B9-28C8-1345-8D3B-4A45DFCA8148}"/>
              </a:ext>
            </a:extLst>
          </p:cNvPr>
          <p:cNvSpPr>
            <a:spLocks noGrp="1"/>
          </p:cNvSpPr>
          <p:nvPr>
            <p:ph type="title"/>
          </p:nvPr>
        </p:nvSpPr>
        <p:spPr/>
        <p:txBody>
          <a:bodyPr>
            <a:noAutofit/>
          </a:bodyPr>
          <a:lstStyle/>
          <a:p>
            <a:r>
              <a:rPr lang="en-US" dirty="0"/>
              <a:t>Center and Spread</a:t>
            </a:r>
          </a:p>
        </p:txBody>
      </p:sp>
      <p:pic>
        <p:nvPicPr>
          <p:cNvPr id="4" name="Picture 3">
            <a:extLst>
              <a:ext uri="{FF2B5EF4-FFF2-40B4-BE49-F238E27FC236}">
                <a16:creationId xmlns:a16="http://schemas.microsoft.com/office/drawing/2014/main" id="{17C1A9ED-0C6D-4742-B6AC-3DD93648AAF1}"/>
              </a:ext>
            </a:extLst>
          </p:cNvPr>
          <p:cNvPicPr>
            <a:picLocks noChangeAspect="1"/>
          </p:cNvPicPr>
          <p:nvPr/>
        </p:nvPicPr>
        <p:blipFill>
          <a:blip r:embed="rId2"/>
          <a:stretch>
            <a:fillRect/>
          </a:stretch>
        </p:blipFill>
        <p:spPr>
          <a:xfrm>
            <a:off x="4800600" y="3061057"/>
            <a:ext cx="3886201" cy="3193804"/>
          </a:xfrm>
          <a:prstGeom prst="rect">
            <a:avLst/>
          </a:prstGeom>
        </p:spPr>
      </p:pic>
      <p:sp>
        <p:nvSpPr>
          <p:cNvPr id="5" name="Rectangle 4">
            <a:extLst>
              <a:ext uri="{FF2B5EF4-FFF2-40B4-BE49-F238E27FC236}">
                <a16:creationId xmlns:a16="http://schemas.microsoft.com/office/drawing/2014/main" id="{2F4753E2-8192-8946-AFA9-E8E2AC16CF59}"/>
              </a:ext>
            </a:extLst>
          </p:cNvPr>
          <p:cNvSpPr/>
          <p:nvPr/>
        </p:nvSpPr>
        <p:spPr>
          <a:xfrm>
            <a:off x="457200" y="1616164"/>
            <a:ext cx="8229600" cy="1200329"/>
          </a:xfrm>
          <a:prstGeom prst="rect">
            <a:avLst/>
          </a:prstGeom>
        </p:spPr>
        <p:txBody>
          <a:bodyPr wrap="square">
            <a:noAutofit/>
          </a:bodyPr>
          <a:lstStyle/>
          <a:p>
            <a:pPr>
              <a:spcBef>
                <a:spcPts val="600"/>
              </a:spcBef>
            </a:pPr>
            <a:r>
              <a:rPr lang="en-US" dirty="0"/>
              <a:t>mpg %&gt;% </a:t>
            </a:r>
            <a:br>
              <a:rPr lang="en-US" dirty="0"/>
            </a:br>
            <a:r>
              <a:rPr lang="en-US" dirty="0" err="1"/>
              <a:t>group_by</a:t>
            </a:r>
            <a:r>
              <a:rPr lang="en-US" dirty="0"/>
              <a:t>(class) %&gt;% </a:t>
            </a:r>
            <a:br>
              <a:rPr lang="en-US" dirty="0"/>
            </a:br>
            <a:r>
              <a:rPr lang="en-US" dirty="0"/>
              <a:t>summarize(mean = mean(</a:t>
            </a:r>
            <a:r>
              <a:rPr lang="en-US" dirty="0" err="1"/>
              <a:t>cty</a:t>
            </a:r>
            <a:r>
              <a:rPr lang="en-US" dirty="0"/>
              <a:t>), </a:t>
            </a:r>
            <a:r>
              <a:rPr lang="en-US" dirty="0" err="1"/>
              <a:t>sd</a:t>
            </a:r>
            <a:r>
              <a:rPr lang="en-US" dirty="0"/>
              <a:t> = </a:t>
            </a:r>
            <a:r>
              <a:rPr lang="en-US" dirty="0" err="1"/>
              <a:t>sd</a:t>
            </a:r>
            <a:r>
              <a:rPr lang="en-US" dirty="0"/>
              <a:t>(</a:t>
            </a:r>
            <a:r>
              <a:rPr lang="en-US" dirty="0" err="1"/>
              <a:t>cty</a:t>
            </a:r>
            <a:r>
              <a:rPr lang="en-US" dirty="0"/>
              <a:t>), median = median(</a:t>
            </a:r>
            <a:r>
              <a:rPr lang="en-US" dirty="0" err="1"/>
              <a:t>cty</a:t>
            </a:r>
            <a:r>
              <a:rPr lang="en-US" dirty="0"/>
              <a:t>), range = max(</a:t>
            </a:r>
            <a:r>
              <a:rPr lang="en-US" dirty="0" err="1"/>
              <a:t>cty</a:t>
            </a:r>
            <a:r>
              <a:rPr lang="en-US" dirty="0"/>
              <a:t>)-min(</a:t>
            </a:r>
            <a:r>
              <a:rPr lang="en-US" dirty="0" err="1"/>
              <a:t>cty</a:t>
            </a:r>
            <a:r>
              <a:rPr lang="en-US" dirty="0"/>
              <a:t>), IQR = IQR(</a:t>
            </a:r>
            <a:r>
              <a:rPr lang="en-US" dirty="0" err="1"/>
              <a:t>cty</a:t>
            </a:r>
            <a:r>
              <a:rPr lang="en-US" dirty="0"/>
              <a:t>), count = n())</a:t>
            </a:r>
          </a:p>
        </p:txBody>
      </p:sp>
      <p:pic>
        <p:nvPicPr>
          <p:cNvPr id="7" name="Picture 6">
            <a:extLst>
              <a:ext uri="{FF2B5EF4-FFF2-40B4-BE49-F238E27FC236}">
                <a16:creationId xmlns:a16="http://schemas.microsoft.com/office/drawing/2014/main" id="{7B4D6BC4-7F06-8246-83E3-962891EDD9D5}"/>
              </a:ext>
            </a:extLst>
          </p:cNvPr>
          <p:cNvPicPr>
            <a:picLocks noChangeAspect="1"/>
          </p:cNvPicPr>
          <p:nvPr/>
        </p:nvPicPr>
        <p:blipFill>
          <a:blip r:embed="rId3"/>
          <a:stretch>
            <a:fillRect/>
          </a:stretch>
        </p:blipFill>
        <p:spPr>
          <a:xfrm>
            <a:off x="457200" y="3061056"/>
            <a:ext cx="4142254" cy="1968143"/>
          </a:xfrm>
          <a:prstGeom prst="rect">
            <a:avLst/>
          </a:prstGeom>
        </p:spPr>
      </p:pic>
    </p:spTree>
    <p:extLst>
      <p:ext uri="{BB962C8B-B14F-4D97-AF65-F5344CB8AC3E}">
        <p14:creationId xmlns:p14="http://schemas.microsoft.com/office/powerpoint/2010/main" val="11254763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29899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p:txBody>
          <a:bodyPr/>
          <a:lstStyle/>
          <a:p>
            <a:r>
              <a:rPr lang="en-US" dirty="0"/>
              <a:t>EDA | Missing Values</a:t>
            </a:r>
          </a:p>
        </p:txBody>
      </p:sp>
      <p:sp>
        <p:nvSpPr>
          <p:cNvPr id="21" name="Subtitle 20"/>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56781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3672-3F76-2A48-BD72-36379D239112}"/>
              </a:ext>
            </a:extLst>
          </p:cNvPr>
          <p:cNvSpPr>
            <a:spLocks noGrp="1"/>
          </p:cNvSpPr>
          <p:nvPr>
            <p:ph type="title"/>
          </p:nvPr>
        </p:nvSpPr>
        <p:spPr/>
        <p:txBody>
          <a:bodyPr>
            <a:noAutofit/>
          </a:bodyPr>
          <a:lstStyle/>
          <a:p>
            <a:r>
              <a:rPr lang="en-US" dirty="0"/>
              <a:t>Filtering | More Readable Code</a:t>
            </a:r>
          </a:p>
        </p:txBody>
      </p:sp>
      <p:pic>
        <p:nvPicPr>
          <p:cNvPr id="4" name="Picture 3">
            <a:extLst>
              <a:ext uri="{FF2B5EF4-FFF2-40B4-BE49-F238E27FC236}">
                <a16:creationId xmlns:a16="http://schemas.microsoft.com/office/drawing/2014/main" id="{42088F5B-D421-AF41-8724-E0300FA784BB}"/>
              </a:ext>
            </a:extLst>
          </p:cNvPr>
          <p:cNvPicPr>
            <a:picLocks noChangeAspect="1"/>
          </p:cNvPicPr>
          <p:nvPr/>
        </p:nvPicPr>
        <p:blipFill>
          <a:blip r:embed="rId2"/>
          <a:stretch>
            <a:fillRect/>
          </a:stretch>
        </p:blipFill>
        <p:spPr>
          <a:xfrm>
            <a:off x="2423809" y="2329136"/>
            <a:ext cx="4296382" cy="3428999"/>
          </a:xfrm>
          <a:prstGeom prst="rect">
            <a:avLst/>
          </a:prstGeom>
        </p:spPr>
      </p:pic>
      <p:sp>
        <p:nvSpPr>
          <p:cNvPr id="5" name="Rectangle 4">
            <a:extLst>
              <a:ext uri="{FF2B5EF4-FFF2-40B4-BE49-F238E27FC236}">
                <a16:creationId xmlns:a16="http://schemas.microsoft.com/office/drawing/2014/main" id="{D817C48B-45F4-D943-AA19-EE2AC1262790}"/>
              </a:ext>
            </a:extLst>
          </p:cNvPr>
          <p:cNvSpPr/>
          <p:nvPr/>
        </p:nvSpPr>
        <p:spPr>
          <a:xfrm>
            <a:off x="457200" y="1576798"/>
            <a:ext cx="8229600" cy="707886"/>
          </a:xfrm>
          <a:prstGeom prst="rect">
            <a:avLst/>
          </a:prstGeom>
        </p:spPr>
        <p:txBody>
          <a:bodyPr wrap="square">
            <a:noAutofit/>
          </a:bodyPr>
          <a:lstStyle/>
          <a:p>
            <a:r>
              <a:rPr lang="en-US" sz="2000" dirty="0"/>
              <a:t>mpg[</a:t>
            </a:r>
            <a:r>
              <a:rPr lang="en-US" sz="2000" dirty="0" err="1"/>
              <a:t>mpg$class</a:t>
            </a:r>
            <a:r>
              <a:rPr lang="en-US" sz="2000" dirty="0"/>
              <a:t> == "compact",] %&gt;% </a:t>
            </a:r>
            <a:r>
              <a:rPr lang="en-US" sz="2000" dirty="0" err="1"/>
              <a:t>ggplot</a:t>
            </a:r>
            <a:r>
              <a:rPr lang="en-US" sz="2000" dirty="0"/>
              <a:t>(</a:t>
            </a:r>
            <a:r>
              <a:rPr lang="en-US" sz="2000" dirty="0" err="1"/>
              <a:t>aes</a:t>
            </a:r>
            <a:r>
              <a:rPr lang="en-US" sz="2000" dirty="0"/>
              <a:t>(x = </a:t>
            </a:r>
            <a:r>
              <a:rPr lang="en-US" sz="2000" dirty="0" err="1"/>
              <a:t>cty</a:t>
            </a:r>
            <a:r>
              <a:rPr lang="en-US" sz="2000" dirty="0"/>
              <a:t>)) + </a:t>
            </a:r>
            <a:r>
              <a:rPr lang="en-US" sz="2000" dirty="0" err="1"/>
              <a:t>geom_histogram</a:t>
            </a:r>
            <a:r>
              <a:rPr lang="en-US" sz="2000" dirty="0"/>
              <a:t>() + </a:t>
            </a:r>
            <a:r>
              <a:rPr lang="en-US" sz="2000" dirty="0" err="1"/>
              <a:t>ggtitle</a:t>
            </a:r>
            <a:r>
              <a:rPr lang="en-US" sz="2000" dirty="0"/>
              <a:t>("City MPG")</a:t>
            </a:r>
          </a:p>
        </p:txBody>
      </p:sp>
      <p:sp>
        <p:nvSpPr>
          <p:cNvPr id="7" name="Rectangle 6">
            <a:extLst>
              <a:ext uri="{FF2B5EF4-FFF2-40B4-BE49-F238E27FC236}">
                <a16:creationId xmlns:a16="http://schemas.microsoft.com/office/drawing/2014/main" id="{709DE2F9-F3EB-6641-B0CC-3588BBAF420F}"/>
              </a:ext>
            </a:extLst>
          </p:cNvPr>
          <p:cNvSpPr/>
          <p:nvPr/>
        </p:nvSpPr>
        <p:spPr>
          <a:xfrm>
            <a:off x="457200" y="5802587"/>
            <a:ext cx="8229600" cy="923330"/>
          </a:xfrm>
          <a:prstGeom prst="rect">
            <a:avLst/>
          </a:prstGeom>
        </p:spPr>
        <p:txBody>
          <a:bodyPr wrap="square">
            <a:noAutofit/>
          </a:bodyPr>
          <a:lstStyle/>
          <a:p>
            <a:pPr>
              <a:spcBef>
                <a:spcPts val="600"/>
              </a:spcBef>
            </a:pPr>
            <a:r>
              <a:rPr lang="en-US" dirty="0"/>
              <a:t>mpg %&gt;% </a:t>
            </a:r>
            <a:br>
              <a:rPr lang="en-US" dirty="0"/>
            </a:br>
            <a:r>
              <a:rPr lang="en-US" dirty="0"/>
              <a:t>filter(class == “compact”) %&gt;% </a:t>
            </a:r>
            <a:r>
              <a:rPr lang="en-US" dirty="0" err="1"/>
              <a:t>ggplot</a:t>
            </a:r>
            <a:r>
              <a:rPr lang="en-US" dirty="0"/>
              <a:t>(</a:t>
            </a:r>
            <a:r>
              <a:rPr lang="en-US" dirty="0" err="1"/>
              <a:t>aes</a:t>
            </a:r>
            <a:r>
              <a:rPr lang="en-US" dirty="0"/>
              <a:t>(x = </a:t>
            </a:r>
            <a:r>
              <a:rPr lang="en-US" dirty="0" err="1"/>
              <a:t>cty</a:t>
            </a:r>
            <a:r>
              <a:rPr lang="en-US" dirty="0"/>
              <a:t>)) + </a:t>
            </a:r>
            <a:r>
              <a:rPr lang="en-US" dirty="0" err="1"/>
              <a:t>geom_histogram</a:t>
            </a:r>
            <a:r>
              <a:rPr lang="en-US" dirty="0"/>
              <a:t>() + </a:t>
            </a:r>
            <a:r>
              <a:rPr lang="en-US" dirty="0" err="1"/>
              <a:t>ggtitle</a:t>
            </a:r>
            <a:r>
              <a:rPr lang="en-US" dirty="0"/>
              <a:t>("City MPG")</a:t>
            </a:r>
          </a:p>
        </p:txBody>
      </p:sp>
    </p:spTree>
    <p:extLst>
      <p:ext uri="{BB962C8B-B14F-4D97-AF65-F5344CB8AC3E}">
        <p14:creationId xmlns:p14="http://schemas.microsoft.com/office/powerpoint/2010/main" val="18634737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7D8E-75CB-FF48-AE86-8F6B7E9E7C90}"/>
              </a:ext>
            </a:extLst>
          </p:cNvPr>
          <p:cNvSpPr>
            <a:spLocks noGrp="1"/>
          </p:cNvSpPr>
          <p:nvPr>
            <p:ph type="title"/>
          </p:nvPr>
        </p:nvSpPr>
        <p:spPr/>
        <p:txBody>
          <a:bodyPr/>
          <a:lstStyle/>
          <a:p>
            <a:r>
              <a:rPr lang="en-US" sz="4000" dirty="0"/>
              <a:t>Missing Values / NA = Not Available </a:t>
            </a:r>
          </a:p>
        </p:txBody>
      </p:sp>
      <p:sp>
        <p:nvSpPr>
          <p:cNvPr id="3" name="Content Placeholder 2">
            <a:extLst>
              <a:ext uri="{FF2B5EF4-FFF2-40B4-BE49-F238E27FC236}">
                <a16:creationId xmlns:a16="http://schemas.microsoft.com/office/drawing/2014/main" id="{1B83FF84-1964-7142-84EF-7252F4506EA3}"/>
              </a:ext>
            </a:extLst>
          </p:cNvPr>
          <p:cNvSpPr>
            <a:spLocks noGrp="1"/>
          </p:cNvSpPr>
          <p:nvPr>
            <p:ph idx="1"/>
          </p:nvPr>
        </p:nvSpPr>
        <p:spPr/>
        <p:txBody>
          <a:bodyPr/>
          <a:lstStyle/>
          <a:p>
            <a:r>
              <a:rPr lang="en-US" dirty="0"/>
              <a:t>Identify missing values (“NA”)</a:t>
            </a:r>
          </a:p>
          <a:p>
            <a:pPr lvl="1"/>
            <a:r>
              <a:rPr lang="en-US" dirty="0"/>
              <a:t>Numerical</a:t>
            </a:r>
          </a:p>
          <a:p>
            <a:pPr lvl="1"/>
            <a:r>
              <a:rPr lang="en-US" dirty="0"/>
              <a:t>Categorical</a:t>
            </a:r>
          </a:p>
          <a:p>
            <a:r>
              <a:rPr lang="en-US" dirty="0"/>
              <a:t>Mark known errors as NA.</a:t>
            </a:r>
          </a:p>
          <a:p>
            <a:pPr lvl="1"/>
            <a:r>
              <a:rPr lang="en-US" dirty="0"/>
              <a:t>Numerical</a:t>
            </a:r>
          </a:p>
          <a:p>
            <a:pPr lvl="1"/>
            <a:r>
              <a:rPr lang="en-US" dirty="0"/>
              <a:t>Categorical</a:t>
            </a:r>
          </a:p>
        </p:txBody>
      </p:sp>
    </p:spTree>
    <p:extLst>
      <p:ext uri="{BB962C8B-B14F-4D97-AF65-F5344CB8AC3E}">
        <p14:creationId xmlns:p14="http://schemas.microsoft.com/office/powerpoint/2010/main" val="10081470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1EC33-9667-C24E-8BAD-62F51754E579}"/>
              </a:ext>
            </a:extLst>
          </p:cNvPr>
          <p:cNvSpPr>
            <a:spLocks noGrp="1"/>
          </p:cNvSpPr>
          <p:nvPr>
            <p:ph type="title"/>
          </p:nvPr>
        </p:nvSpPr>
        <p:spPr/>
        <p:txBody>
          <a:bodyPr/>
          <a:lstStyle/>
          <a:p>
            <a:r>
              <a:rPr lang="en-US" dirty="0"/>
              <a:t>Missing Value | “” v. NA. v. &lt;NA&gt;</a:t>
            </a:r>
          </a:p>
        </p:txBody>
      </p:sp>
      <p:pic>
        <p:nvPicPr>
          <p:cNvPr id="4" name="Picture 3">
            <a:extLst>
              <a:ext uri="{FF2B5EF4-FFF2-40B4-BE49-F238E27FC236}">
                <a16:creationId xmlns:a16="http://schemas.microsoft.com/office/drawing/2014/main" id="{D8F11690-8173-154C-98BE-CD8B71FEAB39}"/>
              </a:ext>
            </a:extLst>
          </p:cNvPr>
          <p:cNvPicPr>
            <a:picLocks noChangeAspect="1"/>
          </p:cNvPicPr>
          <p:nvPr/>
        </p:nvPicPr>
        <p:blipFill>
          <a:blip r:embed="rId2"/>
          <a:stretch>
            <a:fillRect/>
          </a:stretch>
        </p:blipFill>
        <p:spPr>
          <a:xfrm>
            <a:off x="4793959" y="2133600"/>
            <a:ext cx="3892841" cy="2563906"/>
          </a:xfrm>
          <a:prstGeom prst="rect">
            <a:avLst/>
          </a:prstGeom>
        </p:spPr>
      </p:pic>
      <p:pic>
        <p:nvPicPr>
          <p:cNvPr id="5" name="Picture 4">
            <a:extLst>
              <a:ext uri="{FF2B5EF4-FFF2-40B4-BE49-F238E27FC236}">
                <a16:creationId xmlns:a16="http://schemas.microsoft.com/office/drawing/2014/main" id="{333C5870-BB68-AE4B-BADB-22C38C6C9B2D}"/>
              </a:ext>
            </a:extLst>
          </p:cNvPr>
          <p:cNvPicPr>
            <a:picLocks noChangeAspect="1"/>
          </p:cNvPicPr>
          <p:nvPr/>
        </p:nvPicPr>
        <p:blipFill>
          <a:blip r:embed="rId3"/>
          <a:stretch>
            <a:fillRect/>
          </a:stretch>
        </p:blipFill>
        <p:spPr>
          <a:xfrm>
            <a:off x="457200" y="2133600"/>
            <a:ext cx="3852714" cy="2563906"/>
          </a:xfrm>
          <a:prstGeom prst="rect">
            <a:avLst/>
          </a:prstGeom>
        </p:spPr>
      </p:pic>
    </p:spTree>
    <p:extLst>
      <p:ext uri="{BB962C8B-B14F-4D97-AF65-F5344CB8AC3E}">
        <p14:creationId xmlns:p14="http://schemas.microsoft.com/office/powerpoint/2010/main" val="5293523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D378-6E2F-0247-9E8E-A57F6CDE9113}"/>
              </a:ext>
            </a:extLst>
          </p:cNvPr>
          <p:cNvSpPr>
            <a:spLocks noGrp="1"/>
          </p:cNvSpPr>
          <p:nvPr>
            <p:ph type="title"/>
          </p:nvPr>
        </p:nvSpPr>
        <p:spPr/>
        <p:txBody>
          <a:bodyPr/>
          <a:lstStyle/>
          <a:p>
            <a:r>
              <a:rPr lang="en-US" dirty="0"/>
              <a:t>Missing Value | “” v. NA. v. &lt;NA&gt;</a:t>
            </a:r>
          </a:p>
        </p:txBody>
      </p:sp>
      <p:sp>
        <p:nvSpPr>
          <p:cNvPr id="21" name="Content Placeholder 20"/>
          <p:cNvSpPr>
            <a:spLocks noGrp="1"/>
          </p:cNvSpPr>
          <p:nvPr>
            <p:ph idx="1"/>
          </p:nvPr>
        </p:nvSpPr>
        <p:spPr/>
        <p:txBody>
          <a:bodyPr/>
          <a:lstStyle/>
          <a:p>
            <a:pPr marL="0" indent="0">
              <a:spcBef>
                <a:spcPts val="0"/>
              </a:spcBef>
              <a:buNone/>
            </a:pPr>
            <a:r>
              <a:rPr lang="en-US" sz="2400" dirty="0"/>
              <a:t># Bring in </a:t>
            </a:r>
            <a:r>
              <a:rPr lang="en-US" sz="2400" dirty="0" err="1"/>
              <a:t>MissingValueToy.csv</a:t>
            </a:r>
            <a:r>
              <a:rPr lang="en-US" sz="2400" dirty="0"/>
              <a:t> as ’a’</a:t>
            </a:r>
          </a:p>
          <a:p>
            <a:pPr marL="0" indent="0">
              <a:spcBef>
                <a:spcPts val="0"/>
              </a:spcBef>
              <a:buNone/>
            </a:pPr>
            <a:r>
              <a:rPr lang="en-US" sz="2400" dirty="0"/>
              <a:t>a = </a:t>
            </a:r>
            <a:r>
              <a:rPr lang="en-US" sz="2400" dirty="0" err="1"/>
              <a:t>read.csv</a:t>
            </a:r>
            <a:r>
              <a:rPr lang="en-US" sz="2400" dirty="0"/>
              <a:t>(</a:t>
            </a:r>
            <a:r>
              <a:rPr lang="en-US" sz="2400" dirty="0" err="1"/>
              <a:t>file.choose</a:t>
            </a:r>
            <a:r>
              <a:rPr lang="en-US" sz="2400" dirty="0"/>
              <a:t>(),header = TRUE)</a:t>
            </a:r>
          </a:p>
          <a:p>
            <a:pPr marL="0" indent="0">
              <a:spcBef>
                <a:spcPts val="0"/>
              </a:spcBef>
              <a:buNone/>
            </a:pPr>
            <a:r>
              <a:rPr lang="en-US" sz="2400" dirty="0"/>
              <a:t># count missing values in each column</a:t>
            </a:r>
          </a:p>
          <a:p>
            <a:pPr marL="0" indent="0">
              <a:spcBef>
                <a:spcPts val="0"/>
              </a:spcBef>
              <a:buNone/>
            </a:pPr>
            <a:r>
              <a:rPr lang="en-US" sz="2400" dirty="0"/>
              <a:t>s = </a:t>
            </a:r>
            <a:r>
              <a:rPr lang="en-US" sz="2400" dirty="0" err="1"/>
              <a:t>sapply</a:t>
            </a:r>
            <a:r>
              <a:rPr lang="en-US" sz="2400" dirty="0"/>
              <a:t>(a, function(x) sum(</a:t>
            </a:r>
            <a:r>
              <a:rPr lang="en-US" sz="2400" dirty="0" err="1"/>
              <a:t>is.na</a:t>
            </a:r>
            <a:r>
              <a:rPr lang="en-US" sz="2400" dirty="0"/>
              <a:t>(x)))</a:t>
            </a:r>
          </a:p>
          <a:p>
            <a:pPr marL="0" indent="0">
              <a:spcBef>
                <a:spcPts val="0"/>
              </a:spcBef>
              <a:buNone/>
            </a:pPr>
            <a:r>
              <a:rPr lang="en-US" sz="2400" dirty="0"/>
              <a:t># Make all missing values NA</a:t>
            </a:r>
          </a:p>
          <a:p>
            <a:pPr marL="0" indent="0">
              <a:spcBef>
                <a:spcPts val="0"/>
              </a:spcBef>
              <a:buNone/>
            </a:pPr>
            <a:r>
              <a:rPr lang="en-US" sz="2400" dirty="0" err="1"/>
              <a:t>a$chars</a:t>
            </a:r>
            <a:r>
              <a:rPr lang="en-US" sz="2400" dirty="0"/>
              <a:t> = </a:t>
            </a:r>
            <a:r>
              <a:rPr lang="en-US" sz="2400" dirty="0" err="1"/>
              <a:t>ifelse</a:t>
            </a:r>
            <a:r>
              <a:rPr lang="en-US" sz="2400" dirty="0"/>
              <a:t>(</a:t>
            </a:r>
            <a:r>
              <a:rPr lang="en-US" sz="2400" dirty="0" err="1"/>
              <a:t>a$chars</a:t>
            </a:r>
            <a:r>
              <a:rPr lang="en-US" sz="2400" dirty="0"/>
              <a:t> == "",</a:t>
            </a:r>
            <a:r>
              <a:rPr lang="en-US" sz="2400" dirty="0" err="1"/>
              <a:t>NA,a$chars</a:t>
            </a:r>
            <a:r>
              <a:rPr lang="en-US" sz="2400" dirty="0"/>
              <a:t>)</a:t>
            </a:r>
          </a:p>
          <a:p>
            <a:pPr marL="0" indent="0">
              <a:spcBef>
                <a:spcPts val="0"/>
              </a:spcBef>
              <a:buNone/>
            </a:pPr>
            <a:r>
              <a:rPr lang="en-US" sz="2400" dirty="0"/>
              <a:t>a$chars2 = </a:t>
            </a:r>
            <a:r>
              <a:rPr lang="en-US" sz="2400" dirty="0" err="1"/>
              <a:t>ifelse</a:t>
            </a:r>
            <a:r>
              <a:rPr lang="en-US" sz="2400" dirty="0"/>
              <a:t>(a$chars2 == "&lt;NA&gt;",NA,a$chars2)</a:t>
            </a:r>
          </a:p>
          <a:p>
            <a:pPr marL="0" indent="0">
              <a:spcBef>
                <a:spcPts val="0"/>
              </a:spcBef>
              <a:buNone/>
            </a:pPr>
            <a:endParaRPr lang="en-US" sz="2400" dirty="0"/>
          </a:p>
          <a:p>
            <a:pPr marL="0" indent="0">
              <a:spcBef>
                <a:spcPts val="0"/>
              </a:spcBef>
              <a:buNone/>
            </a:pPr>
            <a:r>
              <a:rPr lang="en-US" sz="2400" dirty="0"/>
              <a:t>library(</a:t>
            </a:r>
            <a:r>
              <a:rPr lang="en-US" sz="2400" dirty="0" err="1"/>
              <a:t>naniar</a:t>
            </a:r>
            <a:r>
              <a:rPr lang="en-US" sz="2400" dirty="0"/>
              <a:t>)</a:t>
            </a:r>
          </a:p>
          <a:p>
            <a:pPr marL="0" indent="0">
              <a:spcBef>
                <a:spcPts val="0"/>
              </a:spcBef>
              <a:buNone/>
            </a:pPr>
            <a:r>
              <a:rPr lang="en-US" sz="2400" dirty="0" err="1"/>
              <a:t>gg_miss_var</a:t>
            </a:r>
            <a:r>
              <a:rPr lang="en-US" sz="2400" dirty="0"/>
              <a:t>(a)</a:t>
            </a:r>
          </a:p>
        </p:txBody>
      </p:sp>
    </p:spTree>
    <p:extLst>
      <p:ext uri="{BB962C8B-B14F-4D97-AF65-F5344CB8AC3E}">
        <p14:creationId xmlns:p14="http://schemas.microsoft.com/office/powerpoint/2010/main" val="420856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7D8E-75CB-FF48-AE86-8F6B7E9E7C90}"/>
              </a:ext>
            </a:extLst>
          </p:cNvPr>
          <p:cNvSpPr>
            <a:spLocks noGrp="1"/>
          </p:cNvSpPr>
          <p:nvPr>
            <p:ph type="title"/>
          </p:nvPr>
        </p:nvSpPr>
        <p:spPr/>
        <p:txBody>
          <a:bodyPr>
            <a:noAutofit/>
          </a:bodyPr>
          <a:lstStyle/>
          <a:p>
            <a:r>
              <a:rPr lang="en-US" dirty="0"/>
              <a:t>Missing Values | identify | FIFA</a:t>
            </a:r>
          </a:p>
        </p:txBody>
      </p:sp>
      <p:sp>
        <p:nvSpPr>
          <p:cNvPr id="8" name="Rectangle 7">
            <a:extLst>
              <a:ext uri="{FF2B5EF4-FFF2-40B4-BE49-F238E27FC236}">
                <a16:creationId xmlns:a16="http://schemas.microsoft.com/office/drawing/2014/main" id="{CD66FE93-58F5-CB40-B43F-E1ADEE5749FF}"/>
              </a:ext>
            </a:extLst>
          </p:cNvPr>
          <p:cNvSpPr/>
          <p:nvPr/>
        </p:nvSpPr>
        <p:spPr>
          <a:xfrm>
            <a:off x="457199" y="1654765"/>
            <a:ext cx="3871573" cy="723275"/>
          </a:xfrm>
          <a:prstGeom prst="rect">
            <a:avLst/>
          </a:prstGeom>
        </p:spPr>
        <p:txBody>
          <a:bodyPr wrap="none">
            <a:noAutofit/>
          </a:bodyPr>
          <a:lstStyle/>
          <a:p>
            <a:pPr>
              <a:spcBef>
                <a:spcPts val="600"/>
              </a:spcBef>
            </a:pPr>
            <a:r>
              <a:rPr lang="en-US" dirty="0"/>
              <a:t>library(</a:t>
            </a:r>
            <a:r>
              <a:rPr lang="en-US" dirty="0" err="1"/>
              <a:t>naniar</a:t>
            </a:r>
            <a:r>
              <a:rPr lang="en-US" dirty="0"/>
              <a:t>)</a:t>
            </a:r>
            <a:br>
              <a:rPr lang="en-US" dirty="0"/>
            </a:br>
            <a:r>
              <a:rPr lang="en-US" dirty="0" err="1"/>
              <a:t>gg_miss_var</a:t>
            </a:r>
            <a:r>
              <a:rPr lang="en-US" dirty="0"/>
              <a:t>(</a:t>
            </a:r>
            <a:r>
              <a:rPr lang="en-US" dirty="0" err="1"/>
              <a:t>fifa</a:t>
            </a:r>
            <a:r>
              <a:rPr lang="en-US" dirty="0"/>
              <a:t>[,1:40]) + </a:t>
            </a:r>
            <a:r>
              <a:rPr lang="en-US" dirty="0" err="1"/>
              <a:t>ylim</a:t>
            </a:r>
            <a:r>
              <a:rPr lang="en-US" dirty="0"/>
              <a:t>(0,75)</a:t>
            </a:r>
          </a:p>
        </p:txBody>
      </p:sp>
      <p:sp>
        <p:nvSpPr>
          <p:cNvPr id="9" name="Rectangle 8">
            <a:extLst>
              <a:ext uri="{FF2B5EF4-FFF2-40B4-BE49-F238E27FC236}">
                <a16:creationId xmlns:a16="http://schemas.microsoft.com/office/drawing/2014/main" id="{3C1A1132-D620-6D4C-A0D6-22661E00FE6F}"/>
              </a:ext>
            </a:extLst>
          </p:cNvPr>
          <p:cNvSpPr/>
          <p:nvPr/>
        </p:nvSpPr>
        <p:spPr>
          <a:xfrm>
            <a:off x="4686987" y="1654765"/>
            <a:ext cx="3999813" cy="723275"/>
          </a:xfrm>
          <a:prstGeom prst="rect">
            <a:avLst/>
          </a:prstGeom>
        </p:spPr>
        <p:txBody>
          <a:bodyPr wrap="none">
            <a:noAutofit/>
          </a:bodyPr>
          <a:lstStyle/>
          <a:p>
            <a:pPr>
              <a:spcBef>
                <a:spcPts val="600"/>
              </a:spcBef>
            </a:pPr>
            <a:r>
              <a:rPr lang="en-US" dirty="0" err="1"/>
              <a:t>gg_miss_var</a:t>
            </a:r>
            <a:r>
              <a:rPr lang="en-US" dirty="0"/>
              <a:t>(</a:t>
            </a:r>
            <a:r>
              <a:rPr lang="en-US" dirty="0" err="1"/>
              <a:t>fifa</a:t>
            </a:r>
            <a:r>
              <a:rPr lang="en-US" dirty="0"/>
              <a:t>[,41:89]) + </a:t>
            </a:r>
            <a:r>
              <a:rPr lang="en-US" dirty="0" err="1"/>
              <a:t>ylim</a:t>
            </a:r>
            <a:r>
              <a:rPr lang="en-US" dirty="0"/>
              <a:t>(0,75)</a:t>
            </a:r>
          </a:p>
        </p:txBody>
      </p:sp>
      <p:pic>
        <p:nvPicPr>
          <p:cNvPr id="3" name="Picture 2">
            <a:extLst>
              <a:ext uri="{FF2B5EF4-FFF2-40B4-BE49-F238E27FC236}">
                <a16:creationId xmlns:a16="http://schemas.microsoft.com/office/drawing/2014/main" id="{C34E94D3-B40C-7346-80DF-D2CEF8DD065F}"/>
              </a:ext>
            </a:extLst>
          </p:cNvPr>
          <p:cNvPicPr>
            <a:picLocks noChangeAspect="1"/>
          </p:cNvPicPr>
          <p:nvPr/>
        </p:nvPicPr>
        <p:blipFill>
          <a:blip r:embed="rId3"/>
          <a:stretch>
            <a:fillRect/>
          </a:stretch>
        </p:blipFill>
        <p:spPr>
          <a:xfrm>
            <a:off x="457199" y="2623105"/>
            <a:ext cx="3944376" cy="3320495"/>
          </a:xfrm>
          <a:prstGeom prst="rect">
            <a:avLst/>
          </a:prstGeom>
        </p:spPr>
      </p:pic>
      <p:pic>
        <p:nvPicPr>
          <p:cNvPr id="4" name="Picture 3">
            <a:extLst>
              <a:ext uri="{FF2B5EF4-FFF2-40B4-BE49-F238E27FC236}">
                <a16:creationId xmlns:a16="http://schemas.microsoft.com/office/drawing/2014/main" id="{8988745F-A839-AF4E-B5C9-743B2B05CF46}"/>
              </a:ext>
            </a:extLst>
          </p:cNvPr>
          <p:cNvPicPr>
            <a:picLocks noChangeAspect="1"/>
          </p:cNvPicPr>
          <p:nvPr/>
        </p:nvPicPr>
        <p:blipFill>
          <a:blip r:embed="rId4"/>
          <a:stretch>
            <a:fillRect/>
          </a:stretch>
        </p:blipFill>
        <p:spPr>
          <a:xfrm>
            <a:off x="4742424" y="2623105"/>
            <a:ext cx="3944376" cy="3320495"/>
          </a:xfrm>
          <a:prstGeom prst="rect">
            <a:avLst/>
          </a:prstGeom>
        </p:spPr>
      </p:pic>
      <p:sp>
        <p:nvSpPr>
          <p:cNvPr id="11" name="Rectangle 10">
            <a:extLst>
              <a:ext uri="{FF2B5EF4-FFF2-40B4-BE49-F238E27FC236}">
                <a16:creationId xmlns:a16="http://schemas.microsoft.com/office/drawing/2014/main" id="{1CE3F485-C6E6-0F4E-BD37-07A78F5DBF77}"/>
              </a:ext>
            </a:extLst>
          </p:cNvPr>
          <p:cNvSpPr/>
          <p:nvPr/>
        </p:nvSpPr>
        <p:spPr>
          <a:xfrm>
            <a:off x="2607360" y="6188664"/>
            <a:ext cx="3929281" cy="369332"/>
          </a:xfrm>
          <a:prstGeom prst="rect">
            <a:avLst/>
          </a:prstGeom>
        </p:spPr>
        <p:txBody>
          <a:bodyPr wrap="none">
            <a:noAutofit/>
          </a:bodyPr>
          <a:lstStyle/>
          <a:p>
            <a:pPr>
              <a:spcBef>
                <a:spcPts val="600"/>
              </a:spcBef>
            </a:pPr>
            <a:r>
              <a:rPr lang="en-US" dirty="0" err="1"/>
              <a:t>sapply</a:t>
            </a:r>
            <a:r>
              <a:rPr lang="en-US" dirty="0"/>
              <a:t>(</a:t>
            </a:r>
            <a:r>
              <a:rPr lang="en-US" dirty="0" err="1"/>
              <a:t>fifa</a:t>
            </a:r>
            <a:r>
              <a:rPr lang="en-US" dirty="0"/>
              <a:t>, function(x) sum(</a:t>
            </a:r>
            <a:r>
              <a:rPr lang="en-US" dirty="0" err="1"/>
              <a:t>is.na</a:t>
            </a:r>
            <a:r>
              <a:rPr lang="en-US" dirty="0"/>
              <a:t>(x)))</a:t>
            </a:r>
          </a:p>
        </p:txBody>
      </p:sp>
    </p:spTree>
    <p:extLst>
      <p:ext uri="{BB962C8B-B14F-4D97-AF65-F5344CB8AC3E}">
        <p14:creationId xmlns:p14="http://schemas.microsoft.com/office/powerpoint/2010/main" val="33316107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7D8E-75CB-FF48-AE86-8F6B7E9E7C90}"/>
              </a:ext>
            </a:extLst>
          </p:cNvPr>
          <p:cNvSpPr>
            <a:spLocks noGrp="1"/>
          </p:cNvSpPr>
          <p:nvPr>
            <p:ph type="title"/>
          </p:nvPr>
        </p:nvSpPr>
        <p:spPr/>
        <p:txBody>
          <a:bodyPr/>
          <a:lstStyle/>
          <a:p>
            <a:r>
              <a:rPr lang="en-US" dirty="0"/>
              <a:t>Missing Values | identify | mpg</a:t>
            </a:r>
          </a:p>
        </p:txBody>
      </p:sp>
      <p:pic>
        <p:nvPicPr>
          <p:cNvPr id="3" name="Picture 2">
            <a:extLst>
              <a:ext uri="{FF2B5EF4-FFF2-40B4-BE49-F238E27FC236}">
                <a16:creationId xmlns:a16="http://schemas.microsoft.com/office/drawing/2014/main" id="{24014046-69DB-E64E-B873-4882BA90D661}"/>
              </a:ext>
            </a:extLst>
          </p:cNvPr>
          <p:cNvPicPr>
            <a:picLocks noChangeAspect="1"/>
          </p:cNvPicPr>
          <p:nvPr/>
        </p:nvPicPr>
        <p:blipFill>
          <a:blip r:embed="rId2"/>
          <a:stretch>
            <a:fillRect/>
          </a:stretch>
        </p:blipFill>
        <p:spPr>
          <a:xfrm>
            <a:off x="457201" y="2631877"/>
            <a:ext cx="4191000" cy="2895927"/>
          </a:xfrm>
          <a:prstGeom prst="rect">
            <a:avLst/>
          </a:prstGeom>
        </p:spPr>
      </p:pic>
      <p:pic>
        <p:nvPicPr>
          <p:cNvPr id="4" name="Picture 3">
            <a:extLst>
              <a:ext uri="{FF2B5EF4-FFF2-40B4-BE49-F238E27FC236}">
                <a16:creationId xmlns:a16="http://schemas.microsoft.com/office/drawing/2014/main" id="{5170D11C-5E88-8E48-9842-2D53F7E24989}"/>
              </a:ext>
            </a:extLst>
          </p:cNvPr>
          <p:cNvPicPr>
            <a:picLocks noChangeAspect="1"/>
          </p:cNvPicPr>
          <p:nvPr/>
        </p:nvPicPr>
        <p:blipFill>
          <a:blip r:embed="rId3"/>
          <a:stretch>
            <a:fillRect/>
          </a:stretch>
        </p:blipFill>
        <p:spPr>
          <a:xfrm>
            <a:off x="5029200" y="2631877"/>
            <a:ext cx="3657600" cy="1790164"/>
          </a:xfrm>
          <a:prstGeom prst="rect">
            <a:avLst/>
          </a:prstGeom>
        </p:spPr>
      </p:pic>
      <p:sp>
        <p:nvSpPr>
          <p:cNvPr id="12" name="Rectangle 11">
            <a:extLst>
              <a:ext uri="{FF2B5EF4-FFF2-40B4-BE49-F238E27FC236}">
                <a16:creationId xmlns:a16="http://schemas.microsoft.com/office/drawing/2014/main" id="{CD66FE93-58F5-CB40-B43F-E1ADEE5749FF}"/>
              </a:ext>
            </a:extLst>
          </p:cNvPr>
          <p:cNvSpPr/>
          <p:nvPr/>
        </p:nvSpPr>
        <p:spPr>
          <a:xfrm>
            <a:off x="457199" y="1654765"/>
            <a:ext cx="3871573" cy="723275"/>
          </a:xfrm>
          <a:prstGeom prst="rect">
            <a:avLst/>
          </a:prstGeom>
        </p:spPr>
        <p:txBody>
          <a:bodyPr wrap="none">
            <a:noAutofit/>
          </a:bodyPr>
          <a:lstStyle/>
          <a:p>
            <a:pPr>
              <a:spcBef>
                <a:spcPts val="600"/>
              </a:spcBef>
            </a:pPr>
            <a:r>
              <a:rPr lang="en-US" dirty="0"/>
              <a:t>library(</a:t>
            </a:r>
            <a:r>
              <a:rPr lang="en-US" dirty="0" err="1"/>
              <a:t>naniar</a:t>
            </a:r>
            <a:r>
              <a:rPr lang="en-US" dirty="0"/>
              <a:t>)</a:t>
            </a:r>
            <a:br>
              <a:rPr lang="en-US" dirty="0"/>
            </a:br>
            <a:r>
              <a:rPr lang="en-US" dirty="0" err="1"/>
              <a:t>gg_miss_var</a:t>
            </a:r>
            <a:r>
              <a:rPr lang="en-US" dirty="0"/>
              <a:t>(mpg) + </a:t>
            </a:r>
            <a:r>
              <a:rPr lang="en-US" dirty="0" err="1"/>
              <a:t>ylim</a:t>
            </a:r>
            <a:r>
              <a:rPr lang="en-US" dirty="0"/>
              <a:t>(0,10)</a:t>
            </a:r>
          </a:p>
        </p:txBody>
      </p:sp>
      <p:sp>
        <p:nvSpPr>
          <p:cNvPr id="13" name="Rectangle 12">
            <a:extLst>
              <a:ext uri="{FF2B5EF4-FFF2-40B4-BE49-F238E27FC236}">
                <a16:creationId xmlns:a16="http://schemas.microsoft.com/office/drawing/2014/main" id="{3C1A1132-D620-6D4C-A0D6-22661E00FE6F}"/>
              </a:ext>
            </a:extLst>
          </p:cNvPr>
          <p:cNvSpPr/>
          <p:nvPr/>
        </p:nvSpPr>
        <p:spPr>
          <a:xfrm>
            <a:off x="4686987" y="1654765"/>
            <a:ext cx="3999813" cy="723275"/>
          </a:xfrm>
          <a:prstGeom prst="rect">
            <a:avLst/>
          </a:prstGeom>
        </p:spPr>
        <p:txBody>
          <a:bodyPr wrap="none">
            <a:noAutofit/>
          </a:bodyPr>
          <a:lstStyle/>
          <a:p>
            <a:r>
              <a:rPr lang="en-US" dirty="0" err="1"/>
              <a:t>sapply</a:t>
            </a:r>
            <a:r>
              <a:rPr lang="en-US" dirty="0"/>
              <a:t>(mpg, function(x) sum(is.na(x)))</a:t>
            </a:r>
          </a:p>
        </p:txBody>
      </p:sp>
    </p:spTree>
    <p:extLst>
      <p:ext uri="{BB962C8B-B14F-4D97-AF65-F5344CB8AC3E}">
        <p14:creationId xmlns:p14="http://schemas.microsoft.com/office/powerpoint/2010/main" val="1751869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7D8E-75CB-FF48-AE86-8F6B7E9E7C90}"/>
              </a:ext>
            </a:extLst>
          </p:cNvPr>
          <p:cNvSpPr>
            <a:spLocks noGrp="1"/>
          </p:cNvSpPr>
          <p:nvPr>
            <p:ph type="title"/>
          </p:nvPr>
        </p:nvSpPr>
        <p:spPr/>
        <p:txBody>
          <a:bodyPr/>
          <a:lstStyle/>
          <a:p>
            <a:r>
              <a:rPr lang="en-US" dirty="0"/>
              <a:t>Missing Values | identify | flights</a:t>
            </a:r>
          </a:p>
        </p:txBody>
      </p:sp>
      <p:pic>
        <p:nvPicPr>
          <p:cNvPr id="4" name="Picture 3">
            <a:extLst>
              <a:ext uri="{FF2B5EF4-FFF2-40B4-BE49-F238E27FC236}">
                <a16:creationId xmlns:a16="http://schemas.microsoft.com/office/drawing/2014/main" id="{44C04BB4-E478-8545-B993-3F8CEC83B83C}"/>
              </a:ext>
            </a:extLst>
          </p:cNvPr>
          <p:cNvPicPr>
            <a:picLocks noChangeAspect="1"/>
          </p:cNvPicPr>
          <p:nvPr/>
        </p:nvPicPr>
        <p:blipFill>
          <a:blip r:embed="rId2"/>
          <a:stretch>
            <a:fillRect/>
          </a:stretch>
        </p:blipFill>
        <p:spPr>
          <a:xfrm>
            <a:off x="457198" y="2950164"/>
            <a:ext cx="4081299" cy="3143967"/>
          </a:xfrm>
          <a:prstGeom prst="rect">
            <a:avLst/>
          </a:prstGeom>
        </p:spPr>
      </p:pic>
      <p:pic>
        <p:nvPicPr>
          <p:cNvPr id="6" name="Picture 5">
            <a:extLst>
              <a:ext uri="{FF2B5EF4-FFF2-40B4-BE49-F238E27FC236}">
                <a16:creationId xmlns:a16="http://schemas.microsoft.com/office/drawing/2014/main" id="{4C5F9870-5373-4B41-B4BC-E79102A48781}"/>
              </a:ext>
            </a:extLst>
          </p:cNvPr>
          <p:cNvPicPr>
            <a:picLocks noChangeAspect="1"/>
          </p:cNvPicPr>
          <p:nvPr/>
        </p:nvPicPr>
        <p:blipFill>
          <a:blip r:embed="rId3"/>
          <a:stretch>
            <a:fillRect/>
          </a:stretch>
        </p:blipFill>
        <p:spPr>
          <a:xfrm>
            <a:off x="4902005" y="2944370"/>
            <a:ext cx="3784795" cy="3149762"/>
          </a:xfrm>
          <a:prstGeom prst="rect">
            <a:avLst/>
          </a:prstGeom>
        </p:spPr>
      </p:pic>
      <p:sp>
        <p:nvSpPr>
          <p:cNvPr id="9" name="Rectangle 8">
            <a:extLst>
              <a:ext uri="{FF2B5EF4-FFF2-40B4-BE49-F238E27FC236}">
                <a16:creationId xmlns:a16="http://schemas.microsoft.com/office/drawing/2014/main" id="{CD66FE93-58F5-CB40-B43F-E1ADEE5749FF}"/>
              </a:ext>
            </a:extLst>
          </p:cNvPr>
          <p:cNvSpPr/>
          <p:nvPr/>
        </p:nvSpPr>
        <p:spPr>
          <a:xfrm>
            <a:off x="457199" y="1654765"/>
            <a:ext cx="3871573" cy="1012235"/>
          </a:xfrm>
          <a:prstGeom prst="rect">
            <a:avLst/>
          </a:prstGeom>
        </p:spPr>
        <p:txBody>
          <a:bodyPr wrap="none">
            <a:noAutofit/>
          </a:bodyPr>
          <a:lstStyle/>
          <a:p>
            <a:r>
              <a:rPr lang="en-US" dirty="0"/>
              <a:t>library(</a:t>
            </a:r>
            <a:r>
              <a:rPr lang="en-US" dirty="0" err="1"/>
              <a:t>naniar</a:t>
            </a:r>
            <a:r>
              <a:rPr lang="en-US" dirty="0"/>
              <a:t>)</a:t>
            </a:r>
          </a:p>
          <a:p>
            <a:r>
              <a:rPr lang="en-US" dirty="0"/>
              <a:t>library(nycflights13)</a:t>
            </a:r>
          </a:p>
          <a:p>
            <a:r>
              <a:rPr lang="en-US" dirty="0" err="1"/>
              <a:t>gg_miss_var</a:t>
            </a:r>
            <a:r>
              <a:rPr lang="en-US" dirty="0"/>
              <a:t>(flights)</a:t>
            </a:r>
          </a:p>
        </p:txBody>
      </p:sp>
      <p:sp>
        <p:nvSpPr>
          <p:cNvPr id="10" name="Rectangle 9">
            <a:extLst>
              <a:ext uri="{FF2B5EF4-FFF2-40B4-BE49-F238E27FC236}">
                <a16:creationId xmlns:a16="http://schemas.microsoft.com/office/drawing/2014/main" id="{3C1A1132-D620-6D4C-A0D6-22661E00FE6F}"/>
              </a:ext>
            </a:extLst>
          </p:cNvPr>
          <p:cNvSpPr/>
          <p:nvPr/>
        </p:nvSpPr>
        <p:spPr>
          <a:xfrm>
            <a:off x="4686987" y="1654765"/>
            <a:ext cx="3999813" cy="1006440"/>
          </a:xfrm>
          <a:prstGeom prst="rect">
            <a:avLst/>
          </a:prstGeom>
        </p:spPr>
        <p:txBody>
          <a:bodyPr wrap="none">
            <a:noAutofit/>
          </a:bodyPr>
          <a:lstStyle/>
          <a:p>
            <a:r>
              <a:rPr lang="en-US" dirty="0" err="1"/>
              <a:t>sapply</a:t>
            </a:r>
            <a:r>
              <a:rPr lang="en-US" dirty="0"/>
              <a:t>(flights, function(x) sum(is.na(x)))</a:t>
            </a:r>
          </a:p>
        </p:txBody>
      </p:sp>
    </p:spTree>
    <p:extLst>
      <p:ext uri="{BB962C8B-B14F-4D97-AF65-F5344CB8AC3E}">
        <p14:creationId xmlns:p14="http://schemas.microsoft.com/office/powerpoint/2010/main" val="12550483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052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p:txBody>
          <a:bodyPr/>
          <a:lstStyle/>
          <a:p>
            <a:r>
              <a:rPr lang="en-US" dirty="0"/>
              <a:t>Outliers and Unusual Values</a:t>
            </a:r>
          </a:p>
        </p:txBody>
      </p:sp>
      <p:sp>
        <p:nvSpPr>
          <p:cNvPr id="21" name="Subtitle 20"/>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64988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9930-9A6E-BB41-BE77-D8B65B97E0CF}"/>
              </a:ext>
            </a:extLst>
          </p:cNvPr>
          <p:cNvSpPr>
            <a:spLocks noGrp="1"/>
          </p:cNvSpPr>
          <p:nvPr>
            <p:ph type="title"/>
          </p:nvPr>
        </p:nvSpPr>
        <p:spPr/>
        <p:txBody>
          <a:bodyPr/>
          <a:lstStyle/>
          <a:p>
            <a:r>
              <a:rPr lang="en-US" dirty="0"/>
              <a:t>Outliers and Unusual Values</a:t>
            </a:r>
          </a:p>
        </p:txBody>
      </p:sp>
      <p:sp>
        <p:nvSpPr>
          <p:cNvPr id="3" name="Content Placeholder 2">
            <a:extLst>
              <a:ext uri="{FF2B5EF4-FFF2-40B4-BE49-F238E27FC236}">
                <a16:creationId xmlns:a16="http://schemas.microsoft.com/office/drawing/2014/main" id="{5628D437-B024-B64C-B7FB-6DF1C4F80265}"/>
              </a:ext>
            </a:extLst>
          </p:cNvPr>
          <p:cNvSpPr>
            <a:spLocks noGrp="1"/>
          </p:cNvSpPr>
          <p:nvPr>
            <p:ph idx="1"/>
          </p:nvPr>
        </p:nvSpPr>
        <p:spPr/>
        <p:txBody>
          <a:bodyPr/>
          <a:lstStyle/>
          <a:p>
            <a:r>
              <a:rPr lang="en-US" sz="2800" dirty="0"/>
              <a:t>Reasons</a:t>
            </a:r>
          </a:p>
          <a:p>
            <a:pPr lvl="1"/>
            <a:r>
              <a:rPr lang="en-US" sz="2400" dirty="0"/>
              <a:t>Errors</a:t>
            </a:r>
          </a:p>
          <a:p>
            <a:pPr lvl="2"/>
            <a:r>
              <a:rPr lang="en-US" sz="2000" dirty="0"/>
              <a:t>Recording error (typo)</a:t>
            </a:r>
          </a:p>
          <a:p>
            <a:pPr lvl="2"/>
            <a:r>
              <a:rPr lang="en-US" sz="2000" dirty="0"/>
              <a:t>Measurement error</a:t>
            </a:r>
          </a:p>
          <a:p>
            <a:pPr lvl="1"/>
            <a:r>
              <a:rPr lang="en-US" sz="2400" dirty="0"/>
              <a:t>Extreme Values</a:t>
            </a:r>
          </a:p>
          <a:p>
            <a:r>
              <a:rPr lang="en-US" sz="2800" dirty="0"/>
              <a:t>Treatment</a:t>
            </a:r>
          </a:p>
          <a:p>
            <a:pPr lvl="1"/>
            <a:r>
              <a:rPr lang="en-US" sz="2400" b="1" dirty="0"/>
              <a:t>Do not automatically delete outliers.</a:t>
            </a:r>
          </a:p>
          <a:p>
            <a:pPr lvl="1"/>
            <a:r>
              <a:rPr lang="en-US" sz="2400" dirty="0"/>
              <a:t>Run the analysis with and without outliers.</a:t>
            </a:r>
          </a:p>
          <a:p>
            <a:pPr lvl="2"/>
            <a:r>
              <a:rPr lang="en-US" sz="2000" dirty="0"/>
              <a:t>If not significantly different, leave them in.</a:t>
            </a:r>
          </a:p>
          <a:p>
            <a:pPr lvl="2"/>
            <a:r>
              <a:rPr lang="en-US" sz="2000" dirty="0"/>
              <a:t>If significantly different, investigate the outliers further</a:t>
            </a:r>
          </a:p>
        </p:txBody>
      </p:sp>
    </p:spTree>
    <p:extLst>
      <p:ext uri="{BB962C8B-B14F-4D97-AF65-F5344CB8AC3E}">
        <p14:creationId xmlns:p14="http://schemas.microsoft.com/office/powerpoint/2010/main" val="585542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9930-9A6E-BB41-BE77-D8B65B97E0CF}"/>
              </a:ext>
            </a:extLst>
          </p:cNvPr>
          <p:cNvSpPr>
            <a:spLocks noGrp="1"/>
          </p:cNvSpPr>
          <p:nvPr>
            <p:ph type="title"/>
          </p:nvPr>
        </p:nvSpPr>
        <p:spPr/>
        <p:txBody>
          <a:bodyPr/>
          <a:lstStyle/>
          <a:p>
            <a:r>
              <a:rPr lang="en-US" sz="4000" dirty="0"/>
              <a:t>mpg: Outliers and Unusual Values</a:t>
            </a:r>
          </a:p>
        </p:txBody>
      </p:sp>
      <p:pic>
        <p:nvPicPr>
          <p:cNvPr id="9" name="Picture 8">
            <a:extLst>
              <a:ext uri="{FF2B5EF4-FFF2-40B4-BE49-F238E27FC236}">
                <a16:creationId xmlns:a16="http://schemas.microsoft.com/office/drawing/2014/main" id="{D9621556-5FFE-8243-B9DD-9E7735325DC2}"/>
              </a:ext>
            </a:extLst>
          </p:cNvPr>
          <p:cNvPicPr>
            <a:picLocks noChangeAspect="1"/>
          </p:cNvPicPr>
          <p:nvPr/>
        </p:nvPicPr>
        <p:blipFill rotWithShape="1">
          <a:blip r:embed="rId3"/>
          <a:srcRect l="1935" t="7064" r="974" b="1455"/>
          <a:stretch/>
        </p:blipFill>
        <p:spPr>
          <a:xfrm>
            <a:off x="457199" y="3407364"/>
            <a:ext cx="3822701" cy="3289300"/>
          </a:xfrm>
          <a:prstGeom prst="rect">
            <a:avLst/>
          </a:prstGeom>
        </p:spPr>
      </p:pic>
      <p:pic>
        <p:nvPicPr>
          <p:cNvPr id="10" name="Picture 9">
            <a:extLst>
              <a:ext uri="{FF2B5EF4-FFF2-40B4-BE49-F238E27FC236}">
                <a16:creationId xmlns:a16="http://schemas.microsoft.com/office/drawing/2014/main" id="{674B5E28-ADD7-F843-8757-66B3B3BC60B7}"/>
              </a:ext>
            </a:extLst>
          </p:cNvPr>
          <p:cNvPicPr>
            <a:picLocks noChangeAspect="1"/>
          </p:cNvPicPr>
          <p:nvPr/>
        </p:nvPicPr>
        <p:blipFill rotWithShape="1">
          <a:blip r:embed="rId4"/>
          <a:srcRect l="1851" t="6348" r="2742" b="4733"/>
          <a:stretch/>
        </p:blipFill>
        <p:spPr>
          <a:xfrm>
            <a:off x="4822184" y="3407364"/>
            <a:ext cx="3864616" cy="3289300"/>
          </a:xfrm>
          <a:prstGeom prst="rect">
            <a:avLst/>
          </a:prstGeom>
        </p:spPr>
      </p:pic>
      <p:sp>
        <p:nvSpPr>
          <p:cNvPr id="8" name="Rectangle 7">
            <a:extLst>
              <a:ext uri="{FF2B5EF4-FFF2-40B4-BE49-F238E27FC236}">
                <a16:creationId xmlns:a16="http://schemas.microsoft.com/office/drawing/2014/main" id="{CD66FE93-58F5-CB40-B43F-E1ADEE5749FF}"/>
              </a:ext>
            </a:extLst>
          </p:cNvPr>
          <p:cNvSpPr/>
          <p:nvPr/>
        </p:nvSpPr>
        <p:spPr>
          <a:xfrm>
            <a:off x="457199" y="1654765"/>
            <a:ext cx="3962401" cy="1469435"/>
          </a:xfrm>
          <a:prstGeom prst="rect">
            <a:avLst/>
          </a:prstGeom>
        </p:spPr>
        <p:txBody>
          <a:bodyPr wrap="none">
            <a:noAutofit/>
          </a:bodyPr>
          <a:lstStyle/>
          <a:p>
            <a:r>
              <a:rPr lang="en-US" sz="1600" dirty="0"/>
              <a:t>#Find unusual city mpg values</a:t>
            </a:r>
          </a:p>
          <a:p>
            <a:r>
              <a:rPr lang="en-US" sz="1600" dirty="0"/>
              <a:t>library(</a:t>
            </a:r>
            <a:r>
              <a:rPr lang="en-US" sz="1600" dirty="0" err="1"/>
              <a:t>ploltly</a:t>
            </a:r>
            <a:r>
              <a:rPr lang="en-US" sz="1600" dirty="0"/>
              <a:t>)</a:t>
            </a:r>
          </a:p>
          <a:p>
            <a:r>
              <a:rPr lang="en-US" sz="1600" dirty="0"/>
              <a:t>p = mpg %&gt;% </a:t>
            </a:r>
          </a:p>
          <a:p>
            <a:r>
              <a:rPr lang="en-US" sz="1600" dirty="0" err="1"/>
              <a:t>ggplot</a:t>
            </a:r>
            <a:r>
              <a:rPr lang="en-US" sz="1600" dirty="0"/>
              <a:t>(</a:t>
            </a:r>
            <a:r>
              <a:rPr lang="en-US" sz="1600" dirty="0" err="1"/>
              <a:t>aes</a:t>
            </a:r>
            <a:r>
              <a:rPr lang="en-US" sz="1600" dirty="0"/>
              <a:t>(x = </a:t>
            </a:r>
            <a:r>
              <a:rPr lang="en-US" sz="1600" dirty="0" err="1"/>
              <a:t>cty</a:t>
            </a:r>
            <a:r>
              <a:rPr lang="en-US" sz="1600" dirty="0"/>
              <a:t>)) + </a:t>
            </a:r>
            <a:r>
              <a:rPr lang="en-US" sz="1600" dirty="0" err="1"/>
              <a:t>geom_histogram</a:t>
            </a:r>
            <a:r>
              <a:rPr lang="en-US" sz="1600" dirty="0"/>
              <a:t>()</a:t>
            </a:r>
          </a:p>
          <a:p>
            <a:r>
              <a:rPr lang="en-US" sz="1600" dirty="0" err="1"/>
              <a:t>ggplotly</a:t>
            </a:r>
            <a:r>
              <a:rPr lang="en-US" sz="1600" dirty="0"/>
              <a:t>(p)</a:t>
            </a:r>
          </a:p>
        </p:txBody>
      </p:sp>
      <p:sp>
        <p:nvSpPr>
          <p:cNvPr id="11" name="Rectangle 10">
            <a:extLst>
              <a:ext uri="{FF2B5EF4-FFF2-40B4-BE49-F238E27FC236}">
                <a16:creationId xmlns:a16="http://schemas.microsoft.com/office/drawing/2014/main" id="{3C1A1132-D620-6D4C-A0D6-22661E00FE6F}"/>
              </a:ext>
            </a:extLst>
          </p:cNvPr>
          <p:cNvSpPr/>
          <p:nvPr/>
        </p:nvSpPr>
        <p:spPr>
          <a:xfrm>
            <a:off x="4822184" y="1654764"/>
            <a:ext cx="3864616" cy="1469436"/>
          </a:xfrm>
          <a:prstGeom prst="rect">
            <a:avLst/>
          </a:prstGeom>
        </p:spPr>
        <p:txBody>
          <a:bodyPr wrap="none">
            <a:noAutofit/>
          </a:bodyPr>
          <a:lstStyle/>
          <a:p>
            <a:r>
              <a:rPr lang="en-US" sz="1600" dirty="0"/>
              <a:t>#Find unusual city mpg values</a:t>
            </a:r>
          </a:p>
          <a:p>
            <a:r>
              <a:rPr lang="en-US" sz="1600" dirty="0"/>
              <a:t>library(</a:t>
            </a:r>
            <a:r>
              <a:rPr lang="en-US" sz="1600" dirty="0" err="1"/>
              <a:t>ploltly</a:t>
            </a:r>
            <a:r>
              <a:rPr lang="en-US" sz="1600" dirty="0"/>
              <a:t>)</a:t>
            </a:r>
          </a:p>
          <a:p>
            <a:r>
              <a:rPr lang="en-US" sz="1600" dirty="0"/>
              <a:t>p = mpg %&gt;% </a:t>
            </a:r>
          </a:p>
          <a:p>
            <a:r>
              <a:rPr lang="en-US" sz="1600" dirty="0" err="1"/>
              <a:t>ggplot</a:t>
            </a:r>
            <a:r>
              <a:rPr lang="en-US" sz="1600" dirty="0"/>
              <a:t>(</a:t>
            </a:r>
            <a:r>
              <a:rPr lang="en-US" sz="1600" dirty="0" err="1"/>
              <a:t>aes</a:t>
            </a:r>
            <a:r>
              <a:rPr lang="en-US" sz="1600" dirty="0"/>
              <a:t>(y = </a:t>
            </a:r>
            <a:r>
              <a:rPr lang="en-US" sz="1600" dirty="0" err="1"/>
              <a:t>cty</a:t>
            </a:r>
            <a:r>
              <a:rPr lang="en-US" sz="1600" dirty="0"/>
              <a:t>)) + </a:t>
            </a:r>
            <a:r>
              <a:rPr lang="en-US" sz="1600" dirty="0" err="1"/>
              <a:t>geom_boxplot</a:t>
            </a:r>
            <a:r>
              <a:rPr lang="en-US" sz="1600" dirty="0"/>
              <a:t>()</a:t>
            </a:r>
          </a:p>
          <a:p>
            <a:r>
              <a:rPr lang="en-US" sz="1600" dirty="0" err="1"/>
              <a:t>ggplotly</a:t>
            </a:r>
            <a:r>
              <a:rPr lang="en-US" sz="1600" dirty="0"/>
              <a:t>(p)</a:t>
            </a:r>
          </a:p>
        </p:txBody>
      </p:sp>
    </p:spTree>
    <p:extLst>
      <p:ext uri="{BB962C8B-B14F-4D97-AF65-F5344CB8AC3E}">
        <p14:creationId xmlns:p14="http://schemas.microsoft.com/office/powerpoint/2010/main" val="1436071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A161E-1F72-244D-8FBE-72305EA1B8A3}"/>
              </a:ext>
            </a:extLst>
          </p:cNvPr>
          <p:cNvSpPr>
            <a:spLocks noGrp="1"/>
          </p:cNvSpPr>
          <p:nvPr>
            <p:ph type="title"/>
          </p:nvPr>
        </p:nvSpPr>
        <p:spPr/>
        <p:txBody>
          <a:bodyPr>
            <a:noAutofit/>
          </a:bodyPr>
          <a:lstStyle/>
          <a:p>
            <a:r>
              <a:rPr lang="en-US" dirty="0"/>
              <a:t>Filtering: &gt;, &gt;=, &lt;, &lt;=, !=</a:t>
            </a:r>
          </a:p>
        </p:txBody>
      </p:sp>
      <p:sp>
        <p:nvSpPr>
          <p:cNvPr id="4" name="TextBox 3">
            <a:extLst>
              <a:ext uri="{FF2B5EF4-FFF2-40B4-BE49-F238E27FC236}">
                <a16:creationId xmlns:a16="http://schemas.microsoft.com/office/drawing/2014/main" id="{694940BD-3E67-8841-8C85-32F9CD1F8257}"/>
              </a:ext>
            </a:extLst>
          </p:cNvPr>
          <p:cNvSpPr txBox="1"/>
          <p:nvPr/>
        </p:nvSpPr>
        <p:spPr>
          <a:xfrm>
            <a:off x="457200" y="1524000"/>
            <a:ext cx="8229600" cy="723275"/>
          </a:xfrm>
          <a:prstGeom prst="rect">
            <a:avLst/>
          </a:prstGeom>
          <a:noFill/>
        </p:spPr>
        <p:txBody>
          <a:bodyPr wrap="square" rtlCol="0">
            <a:noAutofit/>
          </a:bodyPr>
          <a:lstStyle/>
          <a:p>
            <a:pPr>
              <a:spcBef>
                <a:spcPts val="600"/>
              </a:spcBef>
            </a:pPr>
            <a:r>
              <a:rPr lang="en-US" dirty="0"/>
              <a:t>Assume we would like to keep all the cars manufactured before the year 2000.</a:t>
            </a:r>
          </a:p>
          <a:p>
            <a:pPr>
              <a:spcBef>
                <a:spcPts val="600"/>
              </a:spcBef>
            </a:pPr>
            <a:r>
              <a:rPr lang="en-US" dirty="0"/>
              <a:t>mpg %&gt;% filter(year &lt; 2000) </a:t>
            </a:r>
          </a:p>
        </p:txBody>
      </p:sp>
      <p:pic>
        <p:nvPicPr>
          <p:cNvPr id="8" name="Picture 7">
            <a:extLst>
              <a:ext uri="{FF2B5EF4-FFF2-40B4-BE49-F238E27FC236}">
                <a16:creationId xmlns:a16="http://schemas.microsoft.com/office/drawing/2014/main" id="{90B6FF76-8FF7-384F-9E02-4DEF6B0648A1}"/>
              </a:ext>
            </a:extLst>
          </p:cNvPr>
          <p:cNvPicPr>
            <a:picLocks noChangeAspect="1"/>
          </p:cNvPicPr>
          <p:nvPr/>
        </p:nvPicPr>
        <p:blipFill>
          <a:blip r:embed="rId2"/>
          <a:stretch>
            <a:fillRect/>
          </a:stretch>
        </p:blipFill>
        <p:spPr>
          <a:xfrm>
            <a:off x="2339605" y="5077648"/>
            <a:ext cx="4464791" cy="1780352"/>
          </a:xfrm>
          <a:prstGeom prst="rect">
            <a:avLst/>
          </a:prstGeom>
        </p:spPr>
      </p:pic>
      <p:pic>
        <p:nvPicPr>
          <p:cNvPr id="5" name="Picture 4">
            <a:extLst>
              <a:ext uri="{FF2B5EF4-FFF2-40B4-BE49-F238E27FC236}">
                <a16:creationId xmlns:a16="http://schemas.microsoft.com/office/drawing/2014/main" id="{3ABCED41-7EA8-7546-89CC-F965C73531F9}"/>
              </a:ext>
            </a:extLst>
          </p:cNvPr>
          <p:cNvPicPr>
            <a:picLocks noChangeAspect="1"/>
          </p:cNvPicPr>
          <p:nvPr/>
        </p:nvPicPr>
        <p:blipFill>
          <a:blip r:embed="rId3"/>
          <a:stretch>
            <a:fillRect/>
          </a:stretch>
        </p:blipFill>
        <p:spPr>
          <a:xfrm>
            <a:off x="2144356" y="2251394"/>
            <a:ext cx="4855289" cy="1825980"/>
          </a:xfrm>
          <a:prstGeom prst="rect">
            <a:avLst/>
          </a:prstGeom>
        </p:spPr>
      </p:pic>
      <p:sp>
        <p:nvSpPr>
          <p:cNvPr id="24" name="TextBox 23">
            <a:extLst>
              <a:ext uri="{FF2B5EF4-FFF2-40B4-BE49-F238E27FC236}">
                <a16:creationId xmlns:a16="http://schemas.microsoft.com/office/drawing/2014/main" id="{694940BD-3E67-8841-8C85-32F9CD1F8257}"/>
              </a:ext>
            </a:extLst>
          </p:cNvPr>
          <p:cNvSpPr txBox="1"/>
          <p:nvPr/>
        </p:nvSpPr>
        <p:spPr>
          <a:xfrm>
            <a:off x="457200" y="4077374"/>
            <a:ext cx="8229600" cy="1000274"/>
          </a:xfrm>
          <a:prstGeom prst="rect">
            <a:avLst/>
          </a:prstGeom>
          <a:noFill/>
        </p:spPr>
        <p:txBody>
          <a:bodyPr wrap="square" rtlCol="0">
            <a:noAutofit/>
          </a:bodyPr>
          <a:lstStyle/>
          <a:p>
            <a:pPr>
              <a:spcBef>
                <a:spcPts val="600"/>
              </a:spcBef>
            </a:pPr>
            <a:r>
              <a:rPr lang="en-US" dirty="0"/>
              <a:t>Or assume we would like to keep all the cars that have city mpg greater than or equal to 20 mpg.</a:t>
            </a:r>
          </a:p>
          <a:p>
            <a:pPr>
              <a:spcBef>
                <a:spcPts val="600"/>
              </a:spcBef>
            </a:pPr>
            <a:r>
              <a:rPr lang="en-US" dirty="0"/>
              <a:t>mpg %&gt;% filter(</a:t>
            </a:r>
            <a:r>
              <a:rPr lang="en-US" dirty="0" err="1"/>
              <a:t>cty</a:t>
            </a:r>
            <a:r>
              <a:rPr lang="en-US" dirty="0"/>
              <a:t> &gt;= 20)</a:t>
            </a:r>
          </a:p>
        </p:txBody>
      </p:sp>
    </p:spTree>
    <p:extLst>
      <p:ext uri="{BB962C8B-B14F-4D97-AF65-F5344CB8AC3E}">
        <p14:creationId xmlns:p14="http://schemas.microsoft.com/office/powerpoint/2010/main" val="427598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9930-9A6E-BB41-BE77-D8B65B97E0CF}"/>
              </a:ext>
            </a:extLst>
          </p:cNvPr>
          <p:cNvSpPr>
            <a:spLocks noGrp="1"/>
          </p:cNvSpPr>
          <p:nvPr>
            <p:ph type="title"/>
          </p:nvPr>
        </p:nvSpPr>
        <p:spPr/>
        <p:txBody>
          <a:bodyPr/>
          <a:lstStyle/>
          <a:p>
            <a:r>
              <a:rPr lang="en-US" sz="3600" dirty="0"/>
              <a:t>Flights: Outliers and Unusual Values</a:t>
            </a:r>
          </a:p>
        </p:txBody>
      </p:sp>
      <p:pic>
        <p:nvPicPr>
          <p:cNvPr id="4" name="Picture 3">
            <a:extLst>
              <a:ext uri="{FF2B5EF4-FFF2-40B4-BE49-F238E27FC236}">
                <a16:creationId xmlns:a16="http://schemas.microsoft.com/office/drawing/2014/main" id="{ECBA2EE5-85A6-374C-93F4-13F2D86BD6B0}"/>
              </a:ext>
            </a:extLst>
          </p:cNvPr>
          <p:cNvPicPr>
            <a:picLocks noChangeAspect="1"/>
          </p:cNvPicPr>
          <p:nvPr/>
        </p:nvPicPr>
        <p:blipFill rotWithShape="1">
          <a:blip r:embed="rId2"/>
          <a:srcRect l="2638" t="5209" r="2537" b="1374"/>
          <a:stretch/>
        </p:blipFill>
        <p:spPr>
          <a:xfrm>
            <a:off x="577850" y="3200400"/>
            <a:ext cx="3797300" cy="3416300"/>
          </a:xfrm>
          <a:prstGeom prst="rect">
            <a:avLst/>
          </a:prstGeom>
        </p:spPr>
      </p:pic>
      <p:pic>
        <p:nvPicPr>
          <p:cNvPr id="5" name="Picture 4">
            <a:extLst>
              <a:ext uri="{FF2B5EF4-FFF2-40B4-BE49-F238E27FC236}">
                <a16:creationId xmlns:a16="http://schemas.microsoft.com/office/drawing/2014/main" id="{B1ED03F6-F2DE-6249-B6FC-A97E923AD1FB}"/>
              </a:ext>
            </a:extLst>
          </p:cNvPr>
          <p:cNvPicPr>
            <a:picLocks noChangeAspect="1"/>
          </p:cNvPicPr>
          <p:nvPr/>
        </p:nvPicPr>
        <p:blipFill rotWithShape="1">
          <a:blip r:embed="rId3"/>
          <a:srcRect l="1944" t="5538" r="2485" b="3948"/>
          <a:stretch/>
        </p:blipFill>
        <p:spPr>
          <a:xfrm>
            <a:off x="4816016" y="3200401"/>
            <a:ext cx="3944267" cy="3416299"/>
          </a:xfrm>
          <a:prstGeom prst="rect">
            <a:avLst/>
          </a:prstGeom>
        </p:spPr>
      </p:pic>
      <p:sp>
        <p:nvSpPr>
          <p:cNvPr id="8" name="Rectangle 7">
            <a:extLst>
              <a:ext uri="{FF2B5EF4-FFF2-40B4-BE49-F238E27FC236}">
                <a16:creationId xmlns:a16="http://schemas.microsoft.com/office/drawing/2014/main" id="{CD66FE93-58F5-CB40-B43F-E1ADEE5749FF}"/>
              </a:ext>
            </a:extLst>
          </p:cNvPr>
          <p:cNvSpPr/>
          <p:nvPr/>
        </p:nvSpPr>
        <p:spPr>
          <a:xfrm>
            <a:off x="457200" y="1654765"/>
            <a:ext cx="4038600" cy="1545635"/>
          </a:xfrm>
          <a:prstGeom prst="rect">
            <a:avLst/>
          </a:prstGeom>
        </p:spPr>
        <p:txBody>
          <a:bodyPr wrap="none">
            <a:noAutofit/>
          </a:bodyPr>
          <a:lstStyle/>
          <a:p>
            <a:r>
              <a:rPr lang="en-US" sz="1400" dirty="0"/>
              <a:t>#Find unusual arrival delay values</a:t>
            </a:r>
          </a:p>
          <a:p>
            <a:r>
              <a:rPr lang="en-US" sz="1400" dirty="0"/>
              <a:t>library(</a:t>
            </a:r>
            <a:r>
              <a:rPr lang="en-US" sz="1400" dirty="0" err="1"/>
              <a:t>ploltly</a:t>
            </a:r>
            <a:r>
              <a:rPr lang="en-US" sz="1400" dirty="0"/>
              <a:t>)</a:t>
            </a:r>
          </a:p>
          <a:p>
            <a:r>
              <a:rPr lang="en-US" sz="1400" dirty="0"/>
              <a:t>p = flights %&gt;% </a:t>
            </a:r>
            <a:br>
              <a:rPr lang="en-US" sz="1400" dirty="0"/>
            </a:br>
            <a:r>
              <a:rPr lang="en-US" sz="1400" dirty="0" err="1"/>
              <a:t>ggplot</a:t>
            </a:r>
            <a:r>
              <a:rPr lang="en-US" sz="1400" dirty="0"/>
              <a:t>(</a:t>
            </a:r>
            <a:r>
              <a:rPr lang="en-US" sz="1400" dirty="0" err="1"/>
              <a:t>aes</a:t>
            </a:r>
            <a:r>
              <a:rPr lang="en-US" sz="1400" dirty="0"/>
              <a:t>(x = </a:t>
            </a:r>
            <a:r>
              <a:rPr lang="en-US" sz="1400" dirty="0" err="1"/>
              <a:t>arr_delay</a:t>
            </a:r>
            <a:r>
              <a:rPr lang="en-US" sz="1400" dirty="0"/>
              <a:t>)) + </a:t>
            </a:r>
            <a:r>
              <a:rPr lang="en-US" sz="1400" dirty="0" err="1"/>
              <a:t>geom_histogram</a:t>
            </a:r>
            <a:r>
              <a:rPr lang="en-US" sz="1400" dirty="0"/>
              <a:t>()</a:t>
            </a:r>
          </a:p>
          <a:p>
            <a:r>
              <a:rPr lang="en-US" sz="1400" dirty="0" err="1"/>
              <a:t>ggplotly</a:t>
            </a:r>
            <a:r>
              <a:rPr lang="en-US" sz="1400" dirty="0"/>
              <a:t>(p)</a:t>
            </a:r>
          </a:p>
        </p:txBody>
      </p:sp>
      <p:sp>
        <p:nvSpPr>
          <p:cNvPr id="9" name="Rectangle 8">
            <a:extLst>
              <a:ext uri="{FF2B5EF4-FFF2-40B4-BE49-F238E27FC236}">
                <a16:creationId xmlns:a16="http://schemas.microsoft.com/office/drawing/2014/main" id="{3C1A1132-D620-6D4C-A0D6-22661E00FE6F}"/>
              </a:ext>
            </a:extLst>
          </p:cNvPr>
          <p:cNvSpPr/>
          <p:nvPr/>
        </p:nvSpPr>
        <p:spPr>
          <a:xfrm>
            <a:off x="4889500" y="1654764"/>
            <a:ext cx="3797300" cy="1545636"/>
          </a:xfrm>
          <a:prstGeom prst="rect">
            <a:avLst/>
          </a:prstGeom>
        </p:spPr>
        <p:txBody>
          <a:bodyPr wrap="none">
            <a:noAutofit/>
          </a:bodyPr>
          <a:lstStyle/>
          <a:p>
            <a:r>
              <a:rPr lang="en-US" sz="1400" dirty="0"/>
              <a:t>#Find unusual arrival delay values</a:t>
            </a:r>
          </a:p>
          <a:p>
            <a:r>
              <a:rPr lang="en-US" sz="1400" dirty="0"/>
              <a:t>library(</a:t>
            </a:r>
            <a:r>
              <a:rPr lang="en-US" sz="1400" dirty="0" err="1"/>
              <a:t>ploltly</a:t>
            </a:r>
            <a:r>
              <a:rPr lang="en-US" sz="1400" dirty="0"/>
              <a:t>)</a:t>
            </a:r>
          </a:p>
          <a:p>
            <a:r>
              <a:rPr lang="en-US" sz="1400" dirty="0"/>
              <a:t>p = flights %&gt;% </a:t>
            </a:r>
          </a:p>
          <a:p>
            <a:r>
              <a:rPr lang="en-US" sz="1400" dirty="0" err="1"/>
              <a:t>ggplot</a:t>
            </a:r>
            <a:r>
              <a:rPr lang="en-US" sz="1400" dirty="0"/>
              <a:t>(</a:t>
            </a:r>
            <a:r>
              <a:rPr lang="en-US" sz="1400" dirty="0" err="1"/>
              <a:t>aes</a:t>
            </a:r>
            <a:r>
              <a:rPr lang="en-US" sz="1400" dirty="0"/>
              <a:t>(y = </a:t>
            </a:r>
            <a:r>
              <a:rPr lang="en-US" sz="1400" dirty="0" err="1"/>
              <a:t>arr_delay</a:t>
            </a:r>
            <a:r>
              <a:rPr lang="en-US" sz="1400" dirty="0"/>
              <a:t>)) + </a:t>
            </a:r>
            <a:r>
              <a:rPr lang="en-US" sz="1400" dirty="0" err="1"/>
              <a:t>geom_boxplot</a:t>
            </a:r>
            <a:r>
              <a:rPr lang="en-US" sz="1400" dirty="0"/>
              <a:t>()</a:t>
            </a:r>
          </a:p>
          <a:p>
            <a:r>
              <a:rPr lang="en-US" sz="1400" dirty="0" err="1"/>
              <a:t>ggplotly</a:t>
            </a:r>
            <a:r>
              <a:rPr lang="en-US" sz="1400" dirty="0"/>
              <a:t>(p)</a:t>
            </a:r>
          </a:p>
        </p:txBody>
      </p:sp>
    </p:spTree>
    <p:extLst>
      <p:ext uri="{BB962C8B-B14F-4D97-AF65-F5344CB8AC3E}">
        <p14:creationId xmlns:p14="http://schemas.microsoft.com/office/powerpoint/2010/main" val="3257252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9930-9A6E-BB41-BE77-D8B65B97E0CF}"/>
              </a:ext>
            </a:extLst>
          </p:cNvPr>
          <p:cNvSpPr>
            <a:spLocks noGrp="1"/>
          </p:cNvSpPr>
          <p:nvPr>
            <p:ph type="title"/>
          </p:nvPr>
        </p:nvSpPr>
        <p:spPr/>
        <p:txBody>
          <a:bodyPr/>
          <a:lstStyle/>
          <a:p>
            <a:r>
              <a:rPr lang="en-US" sz="3200" dirty="0"/>
              <a:t>Diamonds: </a:t>
            </a:r>
            <a:br>
              <a:rPr lang="en-US" sz="3200" dirty="0"/>
            </a:br>
            <a:r>
              <a:rPr lang="en-US" sz="3200" dirty="0"/>
              <a:t>Outliers and Unusual Values</a:t>
            </a:r>
          </a:p>
        </p:txBody>
      </p:sp>
      <p:sp>
        <p:nvSpPr>
          <p:cNvPr id="21" name="Content Placeholder 20"/>
          <p:cNvSpPr>
            <a:spLocks noGrp="1"/>
          </p:cNvSpPr>
          <p:nvPr>
            <p:ph idx="1"/>
          </p:nvPr>
        </p:nvSpPr>
        <p:spPr/>
        <p:txBody>
          <a:bodyPr/>
          <a:lstStyle/>
          <a:p>
            <a:pPr marL="0" indent="0">
              <a:spcBef>
                <a:spcPts val="0"/>
              </a:spcBef>
              <a:buNone/>
            </a:pPr>
            <a:r>
              <a:rPr lang="en-US" sz="1600" dirty="0"/>
              <a:t>#Find unusual carat values</a:t>
            </a:r>
          </a:p>
          <a:p>
            <a:pPr marL="0" indent="0">
              <a:spcBef>
                <a:spcPts val="0"/>
              </a:spcBef>
              <a:buNone/>
            </a:pPr>
            <a:r>
              <a:rPr lang="en-US" sz="1600" dirty="0"/>
              <a:t>library(</a:t>
            </a:r>
            <a:r>
              <a:rPr lang="en-US" sz="1600" dirty="0" err="1"/>
              <a:t>ploltly</a:t>
            </a:r>
            <a:r>
              <a:rPr lang="en-US" sz="1600" dirty="0"/>
              <a:t>)</a:t>
            </a:r>
          </a:p>
          <a:p>
            <a:pPr marL="0" indent="0">
              <a:spcBef>
                <a:spcPts val="0"/>
              </a:spcBef>
              <a:buNone/>
            </a:pPr>
            <a:r>
              <a:rPr lang="en-US" sz="1600" dirty="0"/>
              <a:t>p = diamonds %&gt;% </a:t>
            </a:r>
            <a:r>
              <a:rPr lang="en-US" sz="1600" dirty="0" err="1"/>
              <a:t>ggplot</a:t>
            </a:r>
            <a:r>
              <a:rPr lang="en-US" sz="1600" dirty="0"/>
              <a:t>(</a:t>
            </a:r>
            <a:r>
              <a:rPr lang="en-US" sz="1600" dirty="0" err="1"/>
              <a:t>aes</a:t>
            </a:r>
            <a:r>
              <a:rPr lang="en-US" sz="1600" dirty="0"/>
              <a:t>(x = carat)) + </a:t>
            </a:r>
            <a:r>
              <a:rPr lang="en-US" sz="1600" dirty="0" err="1"/>
              <a:t>geom_histogram</a:t>
            </a:r>
            <a:r>
              <a:rPr lang="en-US" sz="1600" dirty="0"/>
              <a:t>()</a:t>
            </a:r>
          </a:p>
          <a:p>
            <a:pPr marL="0" indent="0">
              <a:spcBef>
                <a:spcPts val="0"/>
              </a:spcBef>
              <a:buNone/>
            </a:pPr>
            <a:r>
              <a:rPr lang="en-US" sz="1600" dirty="0" err="1"/>
              <a:t>ggplotly</a:t>
            </a:r>
            <a:r>
              <a:rPr lang="en-US" sz="1600" dirty="0"/>
              <a:t>(p)</a:t>
            </a:r>
          </a:p>
          <a:p>
            <a:pPr marL="0" indent="0">
              <a:spcBef>
                <a:spcPts val="0"/>
              </a:spcBef>
              <a:buNone/>
            </a:pPr>
            <a:endParaRPr lang="en-US" sz="1600" dirty="0"/>
          </a:p>
          <a:p>
            <a:pPr marL="0" indent="0">
              <a:spcBef>
                <a:spcPts val="0"/>
              </a:spcBef>
              <a:buNone/>
            </a:pPr>
            <a:r>
              <a:rPr lang="en-US" sz="1600" dirty="0"/>
              <a:t>#Find unusual y values</a:t>
            </a:r>
          </a:p>
          <a:p>
            <a:pPr marL="0" indent="0">
              <a:spcBef>
                <a:spcPts val="0"/>
              </a:spcBef>
              <a:buNone/>
            </a:pPr>
            <a:r>
              <a:rPr lang="en-US" sz="1600" dirty="0"/>
              <a:t>library(</a:t>
            </a:r>
            <a:r>
              <a:rPr lang="en-US" sz="1600" dirty="0" err="1"/>
              <a:t>ploltly</a:t>
            </a:r>
            <a:r>
              <a:rPr lang="en-US" sz="1600" dirty="0"/>
              <a:t>)</a:t>
            </a:r>
          </a:p>
          <a:p>
            <a:pPr marL="0" indent="0">
              <a:spcBef>
                <a:spcPts val="0"/>
              </a:spcBef>
              <a:buNone/>
            </a:pPr>
            <a:r>
              <a:rPr lang="en-US" sz="1600" dirty="0"/>
              <a:t>p = diamonds %&gt;% </a:t>
            </a:r>
            <a:r>
              <a:rPr lang="en-US" sz="1600" dirty="0" err="1"/>
              <a:t>ggplot</a:t>
            </a:r>
            <a:r>
              <a:rPr lang="en-US" sz="1600" dirty="0"/>
              <a:t>(</a:t>
            </a:r>
            <a:r>
              <a:rPr lang="en-US" sz="1600" dirty="0" err="1"/>
              <a:t>aes</a:t>
            </a:r>
            <a:r>
              <a:rPr lang="en-US" sz="1600" dirty="0"/>
              <a:t>(x = y) + </a:t>
            </a:r>
            <a:r>
              <a:rPr lang="en-US" sz="1600" dirty="0" err="1"/>
              <a:t>geom_histogram</a:t>
            </a:r>
            <a:r>
              <a:rPr lang="en-US" sz="1600" dirty="0"/>
              <a:t>()</a:t>
            </a:r>
          </a:p>
          <a:p>
            <a:pPr marL="0" indent="0">
              <a:spcBef>
                <a:spcPts val="0"/>
              </a:spcBef>
              <a:buNone/>
            </a:pPr>
            <a:r>
              <a:rPr lang="en-US" sz="1600" dirty="0" err="1"/>
              <a:t>ggplotly</a:t>
            </a:r>
            <a:r>
              <a:rPr lang="en-US" sz="1600" dirty="0"/>
              <a:t>(p)</a:t>
            </a:r>
          </a:p>
          <a:p>
            <a:pPr marL="0" indent="0">
              <a:spcBef>
                <a:spcPts val="0"/>
              </a:spcBef>
              <a:buNone/>
            </a:pPr>
            <a:endParaRPr lang="en-US" sz="1600" dirty="0"/>
          </a:p>
          <a:p>
            <a:pPr marL="0" indent="0">
              <a:spcBef>
                <a:spcPts val="0"/>
              </a:spcBef>
              <a:buNone/>
            </a:pPr>
            <a:r>
              <a:rPr lang="en-US" sz="1600" dirty="0"/>
              <a:t>#Check if they are Potentially Errors or just Outliers. </a:t>
            </a:r>
          </a:p>
          <a:p>
            <a:pPr marL="0" indent="0">
              <a:spcBef>
                <a:spcPts val="0"/>
              </a:spcBef>
              <a:buNone/>
            </a:pPr>
            <a:r>
              <a:rPr lang="en-US" sz="1600" dirty="0"/>
              <a:t>diamonds %&gt;% </a:t>
            </a:r>
          </a:p>
          <a:p>
            <a:pPr marL="0" indent="0">
              <a:spcBef>
                <a:spcPts val="0"/>
              </a:spcBef>
              <a:buNone/>
            </a:pPr>
            <a:r>
              <a:rPr lang="en-US" sz="1600" dirty="0"/>
              <a:t>mutate(</a:t>
            </a:r>
            <a:r>
              <a:rPr lang="en-US" sz="1600" dirty="0" err="1"/>
              <a:t>priceFact</a:t>
            </a:r>
            <a:r>
              <a:rPr lang="en-US" sz="1600" dirty="0"/>
              <a:t> = cut(price, breaks = c(0,2000,10000,15000, 19000), labels = c("</a:t>
            </a:r>
            <a:r>
              <a:rPr lang="en-US" sz="1600" dirty="0" err="1"/>
              <a:t>Low","Medium</a:t>
            </a:r>
            <a:r>
              <a:rPr lang="en-US" sz="1600" dirty="0"/>
              <a:t>", "High", "Very High"))) %&gt;% </a:t>
            </a:r>
          </a:p>
          <a:p>
            <a:pPr marL="0" indent="0">
              <a:spcBef>
                <a:spcPts val="0"/>
              </a:spcBef>
              <a:buNone/>
            </a:pPr>
            <a:r>
              <a:rPr lang="en-US" sz="1600" dirty="0" err="1"/>
              <a:t>ggplot</a:t>
            </a:r>
            <a:r>
              <a:rPr lang="en-US" sz="1600" dirty="0"/>
              <a:t>(</a:t>
            </a:r>
            <a:r>
              <a:rPr lang="en-US" sz="1600" dirty="0" err="1"/>
              <a:t>aes</a:t>
            </a:r>
            <a:r>
              <a:rPr lang="en-US" sz="1600" dirty="0"/>
              <a:t>(x = carat, fill = </a:t>
            </a:r>
            <a:r>
              <a:rPr lang="en-US" sz="1600" dirty="0" err="1"/>
              <a:t>priceFact</a:t>
            </a:r>
            <a:r>
              <a:rPr lang="en-US" sz="1600" dirty="0"/>
              <a:t>)) + </a:t>
            </a:r>
          </a:p>
          <a:p>
            <a:pPr marL="0" indent="0">
              <a:spcBef>
                <a:spcPts val="0"/>
              </a:spcBef>
              <a:buNone/>
            </a:pPr>
            <a:r>
              <a:rPr lang="en-US" sz="1600" dirty="0" err="1"/>
              <a:t>geom_histogram</a:t>
            </a:r>
            <a:r>
              <a:rPr lang="en-US" sz="1600" dirty="0"/>
              <a:t>()</a:t>
            </a:r>
          </a:p>
        </p:txBody>
      </p:sp>
    </p:spTree>
    <p:extLst>
      <p:ext uri="{BB962C8B-B14F-4D97-AF65-F5344CB8AC3E}">
        <p14:creationId xmlns:p14="http://schemas.microsoft.com/office/powerpoint/2010/main" val="528998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228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p:txBody>
          <a:bodyPr/>
          <a:lstStyle/>
          <a:p>
            <a:r>
              <a:rPr lang="en-US" dirty="0"/>
              <a:t>EDA | Covariation</a:t>
            </a:r>
          </a:p>
        </p:txBody>
      </p:sp>
      <p:sp>
        <p:nvSpPr>
          <p:cNvPr id="21" name="Subtitle 20"/>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94980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B53A-42A8-2148-AB7D-6B1353CD8407}"/>
              </a:ext>
            </a:extLst>
          </p:cNvPr>
          <p:cNvSpPr>
            <a:spLocks noGrp="1"/>
          </p:cNvSpPr>
          <p:nvPr>
            <p:ph type="title"/>
          </p:nvPr>
        </p:nvSpPr>
        <p:spPr/>
        <p:txBody>
          <a:bodyPr/>
          <a:lstStyle/>
          <a:p>
            <a:r>
              <a:rPr lang="en-US" dirty="0"/>
              <a:t>Categorical and Continuous</a:t>
            </a:r>
          </a:p>
        </p:txBody>
      </p:sp>
      <p:pic>
        <p:nvPicPr>
          <p:cNvPr id="4" name="Picture 3">
            <a:extLst>
              <a:ext uri="{FF2B5EF4-FFF2-40B4-BE49-F238E27FC236}">
                <a16:creationId xmlns:a16="http://schemas.microsoft.com/office/drawing/2014/main" id="{E1B6C250-D39F-E649-914B-AF3021528EFA}"/>
              </a:ext>
            </a:extLst>
          </p:cNvPr>
          <p:cNvPicPr>
            <a:picLocks noChangeAspect="1"/>
          </p:cNvPicPr>
          <p:nvPr/>
        </p:nvPicPr>
        <p:blipFill>
          <a:blip r:embed="rId3"/>
          <a:stretch>
            <a:fillRect/>
          </a:stretch>
        </p:blipFill>
        <p:spPr>
          <a:xfrm>
            <a:off x="2095500" y="2666999"/>
            <a:ext cx="4953000" cy="4070533"/>
          </a:xfrm>
          <a:prstGeom prst="rect">
            <a:avLst/>
          </a:prstGeom>
        </p:spPr>
      </p:pic>
      <p:sp>
        <p:nvSpPr>
          <p:cNvPr id="6" name="Rectangle 5">
            <a:extLst>
              <a:ext uri="{FF2B5EF4-FFF2-40B4-BE49-F238E27FC236}">
                <a16:creationId xmlns:a16="http://schemas.microsoft.com/office/drawing/2014/main" id="{2F4753E2-8192-8946-AFA9-E8E2AC16CF59}"/>
              </a:ext>
            </a:extLst>
          </p:cNvPr>
          <p:cNvSpPr/>
          <p:nvPr/>
        </p:nvSpPr>
        <p:spPr>
          <a:xfrm>
            <a:off x="457200" y="1616165"/>
            <a:ext cx="8229600" cy="974636"/>
          </a:xfrm>
          <a:prstGeom prst="rect">
            <a:avLst/>
          </a:prstGeom>
        </p:spPr>
        <p:txBody>
          <a:bodyPr wrap="square">
            <a:noAutofit/>
          </a:bodyPr>
          <a:lstStyle/>
          <a:p>
            <a:r>
              <a:rPr lang="en-US" dirty="0"/>
              <a:t>mpg %&gt;% </a:t>
            </a:r>
          </a:p>
          <a:p>
            <a:r>
              <a:rPr lang="en-US" dirty="0" err="1"/>
              <a:t>ggplot</a:t>
            </a:r>
            <a:r>
              <a:rPr lang="en-US" dirty="0"/>
              <a:t>(</a:t>
            </a:r>
            <a:r>
              <a:rPr lang="en-US" dirty="0" err="1"/>
              <a:t>aes</a:t>
            </a:r>
            <a:r>
              <a:rPr lang="en-US" dirty="0"/>
              <a:t>(y = </a:t>
            </a:r>
            <a:r>
              <a:rPr lang="en-US" dirty="0" err="1"/>
              <a:t>cty</a:t>
            </a:r>
            <a:r>
              <a:rPr lang="en-US" dirty="0"/>
              <a:t>, color = class)) + </a:t>
            </a:r>
          </a:p>
          <a:p>
            <a:r>
              <a:rPr lang="en-US" dirty="0" err="1"/>
              <a:t>geom_boxplot</a:t>
            </a:r>
            <a:r>
              <a:rPr lang="en-US" dirty="0"/>
              <a:t>()</a:t>
            </a:r>
          </a:p>
        </p:txBody>
      </p:sp>
    </p:spTree>
    <p:extLst>
      <p:ext uri="{BB962C8B-B14F-4D97-AF65-F5344CB8AC3E}">
        <p14:creationId xmlns:p14="http://schemas.microsoft.com/office/powerpoint/2010/main" val="12843801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B53A-42A8-2148-AB7D-6B1353CD8407}"/>
              </a:ext>
            </a:extLst>
          </p:cNvPr>
          <p:cNvSpPr>
            <a:spLocks noGrp="1"/>
          </p:cNvSpPr>
          <p:nvPr>
            <p:ph type="title"/>
          </p:nvPr>
        </p:nvSpPr>
        <p:spPr/>
        <p:txBody>
          <a:bodyPr/>
          <a:lstStyle/>
          <a:p>
            <a:r>
              <a:rPr lang="en-US" dirty="0"/>
              <a:t>Categorical and Continuous</a:t>
            </a:r>
          </a:p>
        </p:txBody>
      </p:sp>
      <p:pic>
        <p:nvPicPr>
          <p:cNvPr id="8" name="Picture 7">
            <a:extLst>
              <a:ext uri="{FF2B5EF4-FFF2-40B4-BE49-F238E27FC236}">
                <a16:creationId xmlns:a16="http://schemas.microsoft.com/office/drawing/2014/main" id="{C7792568-8934-3A43-9D1D-C8BDA2D141B9}"/>
              </a:ext>
            </a:extLst>
          </p:cNvPr>
          <p:cNvPicPr>
            <a:picLocks noChangeAspect="1"/>
          </p:cNvPicPr>
          <p:nvPr/>
        </p:nvPicPr>
        <p:blipFill>
          <a:blip r:embed="rId3"/>
          <a:stretch>
            <a:fillRect/>
          </a:stretch>
        </p:blipFill>
        <p:spPr>
          <a:xfrm>
            <a:off x="2281934" y="2971800"/>
            <a:ext cx="4580133" cy="3763074"/>
          </a:xfrm>
          <a:prstGeom prst="rect">
            <a:avLst/>
          </a:prstGeom>
        </p:spPr>
      </p:pic>
      <p:sp>
        <p:nvSpPr>
          <p:cNvPr id="7" name="Rectangle 6">
            <a:extLst>
              <a:ext uri="{FF2B5EF4-FFF2-40B4-BE49-F238E27FC236}">
                <a16:creationId xmlns:a16="http://schemas.microsoft.com/office/drawing/2014/main" id="{2F4753E2-8192-8946-AFA9-E8E2AC16CF59}"/>
              </a:ext>
            </a:extLst>
          </p:cNvPr>
          <p:cNvSpPr/>
          <p:nvPr/>
        </p:nvSpPr>
        <p:spPr>
          <a:xfrm>
            <a:off x="457200" y="1616164"/>
            <a:ext cx="8229600" cy="1200329"/>
          </a:xfrm>
          <a:prstGeom prst="rect">
            <a:avLst/>
          </a:prstGeom>
        </p:spPr>
        <p:txBody>
          <a:bodyPr wrap="square">
            <a:noAutofit/>
          </a:bodyPr>
          <a:lstStyle/>
          <a:p>
            <a:r>
              <a:rPr lang="en-US" dirty="0"/>
              <a:t>mpg %&gt;% </a:t>
            </a:r>
          </a:p>
          <a:p>
            <a:r>
              <a:rPr lang="en-US" dirty="0" err="1"/>
              <a:t>ggplot</a:t>
            </a:r>
            <a:r>
              <a:rPr lang="en-US" dirty="0"/>
              <a:t>(</a:t>
            </a:r>
            <a:r>
              <a:rPr lang="en-US" dirty="0" err="1"/>
              <a:t>aes</a:t>
            </a:r>
            <a:r>
              <a:rPr lang="en-US" dirty="0"/>
              <a:t>(x = </a:t>
            </a:r>
            <a:r>
              <a:rPr lang="en-US" dirty="0" err="1"/>
              <a:t>cty</a:t>
            </a:r>
            <a:r>
              <a:rPr lang="en-US" dirty="0"/>
              <a:t>, color = class)) + </a:t>
            </a:r>
          </a:p>
          <a:p>
            <a:r>
              <a:rPr lang="en-US" dirty="0" err="1"/>
              <a:t>geom_histogram</a:t>
            </a:r>
            <a:r>
              <a:rPr lang="en-US" dirty="0"/>
              <a:t>() + </a:t>
            </a:r>
          </a:p>
          <a:p>
            <a:r>
              <a:rPr lang="en-US" dirty="0" err="1"/>
              <a:t>facet_grid</a:t>
            </a:r>
            <a:r>
              <a:rPr lang="en-US" dirty="0"/>
              <a:t>(rows = </a:t>
            </a:r>
            <a:r>
              <a:rPr lang="en-US" dirty="0" err="1"/>
              <a:t>vars</a:t>
            </a:r>
            <a:r>
              <a:rPr lang="en-US" dirty="0"/>
              <a:t>(class))</a:t>
            </a:r>
          </a:p>
        </p:txBody>
      </p:sp>
    </p:spTree>
    <p:extLst>
      <p:ext uri="{BB962C8B-B14F-4D97-AF65-F5344CB8AC3E}">
        <p14:creationId xmlns:p14="http://schemas.microsoft.com/office/powerpoint/2010/main" val="773016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B53A-42A8-2148-AB7D-6B1353CD8407}"/>
              </a:ext>
            </a:extLst>
          </p:cNvPr>
          <p:cNvSpPr>
            <a:spLocks noGrp="1"/>
          </p:cNvSpPr>
          <p:nvPr>
            <p:ph type="title"/>
          </p:nvPr>
        </p:nvSpPr>
        <p:spPr/>
        <p:txBody>
          <a:bodyPr/>
          <a:lstStyle/>
          <a:p>
            <a:r>
              <a:rPr lang="en-US" dirty="0"/>
              <a:t>Categorical and Continuous</a:t>
            </a:r>
          </a:p>
        </p:txBody>
      </p:sp>
      <p:pic>
        <p:nvPicPr>
          <p:cNvPr id="5" name="Picture 4">
            <a:extLst>
              <a:ext uri="{FF2B5EF4-FFF2-40B4-BE49-F238E27FC236}">
                <a16:creationId xmlns:a16="http://schemas.microsoft.com/office/drawing/2014/main" id="{980461B7-D07F-DF40-95C7-5E8EA48376E6}"/>
              </a:ext>
            </a:extLst>
          </p:cNvPr>
          <p:cNvPicPr>
            <a:picLocks noChangeAspect="1"/>
          </p:cNvPicPr>
          <p:nvPr/>
        </p:nvPicPr>
        <p:blipFill>
          <a:blip r:embed="rId3"/>
          <a:stretch>
            <a:fillRect/>
          </a:stretch>
        </p:blipFill>
        <p:spPr>
          <a:xfrm>
            <a:off x="1104900" y="3505200"/>
            <a:ext cx="6934200" cy="3271133"/>
          </a:xfrm>
          <a:prstGeom prst="rect">
            <a:avLst/>
          </a:prstGeom>
        </p:spPr>
      </p:pic>
      <p:sp>
        <p:nvSpPr>
          <p:cNvPr id="6" name="Rectangle 5">
            <a:extLst>
              <a:ext uri="{FF2B5EF4-FFF2-40B4-BE49-F238E27FC236}">
                <a16:creationId xmlns:a16="http://schemas.microsoft.com/office/drawing/2014/main" id="{2F4753E2-8192-8946-AFA9-E8E2AC16CF59}"/>
              </a:ext>
            </a:extLst>
          </p:cNvPr>
          <p:cNvSpPr/>
          <p:nvPr/>
        </p:nvSpPr>
        <p:spPr>
          <a:xfrm>
            <a:off x="457200" y="1616164"/>
            <a:ext cx="8229600" cy="1812836"/>
          </a:xfrm>
          <a:prstGeom prst="rect">
            <a:avLst/>
          </a:prstGeom>
        </p:spPr>
        <p:txBody>
          <a:bodyPr wrap="square">
            <a:noAutofit/>
          </a:bodyPr>
          <a:lstStyle/>
          <a:p>
            <a:r>
              <a:rPr lang="en-US" sz="1600" dirty="0"/>
              <a:t>diamonds %&gt;% </a:t>
            </a:r>
          </a:p>
          <a:p>
            <a:r>
              <a:rPr lang="en-US" sz="1600" dirty="0"/>
              <a:t>mutate(</a:t>
            </a:r>
            <a:r>
              <a:rPr lang="en-US" sz="1600" dirty="0" err="1"/>
              <a:t>priceFact</a:t>
            </a:r>
            <a:r>
              <a:rPr lang="en-US" sz="1600" dirty="0"/>
              <a:t> = cut(price, breaks = c(0,2000,10000,15000, 19000), labels = c("</a:t>
            </a:r>
            <a:r>
              <a:rPr lang="en-US" sz="1600" dirty="0" err="1"/>
              <a:t>Low","Medium</a:t>
            </a:r>
            <a:r>
              <a:rPr lang="en-US" sz="1600" dirty="0"/>
              <a:t>", "High", "Very High"))) %&gt;% </a:t>
            </a:r>
          </a:p>
          <a:p>
            <a:r>
              <a:rPr lang="en-US" sz="1600" dirty="0" err="1"/>
              <a:t>ggplot</a:t>
            </a:r>
            <a:r>
              <a:rPr lang="en-US" sz="1600" dirty="0"/>
              <a:t>(</a:t>
            </a:r>
            <a:r>
              <a:rPr lang="en-US" sz="1600" dirty="0" err="1"/>
              <a:t>aes</a:t>
            </a:r>
            <a:r>
              <a:rPr lang="en-US" sz="1600" dirty="0"/>
              <a:t>(x = carat, fill = </a:t>
            </a:r>
            <a:r>
              <a:rPr lang="en-US" sz="1600" dirty="0" err="1"/>
              <a:t>priceFact</a:t>
            </a:r>
            <a:r>
              <a:rPr lang="en-US" sz="1600" dirty="0"/>
              <a:t>)) + </a:t>
            </a:r>
          </a:p>
          <a:p>
            <a:r>
              <a:rPr lang="en-US" sz="1600" dirty="0" err="1"/>
              <a:t>geom_histogram</a:t>
            </a:r>
            <a:r>
              <a:rPr lang="en-US" sz="1600" dirty="0"/>
              <a:t>() + </a:t>
            </a:r>
            <a:r>
              <a:rPr lang="en-US" sz="1600" dirty="0" err="1"/>
              <a:t>ylim</a:t>
            </a:r>
            <a:r>
              <a:rPr lang="en-US" sz="1600" dirty="0"/>
              <a:t>(c(0,200)) + </a:t>
            </a:r>
          </a:p>
          <a:p>
            <a:r>
              <a:rPr lang="en-US" sz="1600" dirty="0" err="1"/>
              <a:t>facet_wrap</a:t>
            </a:r>
            <a:r>
              <a:rPr lang="en-US" sz="1600" dirty="0"/>
              <a:t>(</a:t>
            </a:r>
            <a:r>
              <a:rPr lang="en-US" sz="1600" dirty="0" err="1"/>
              <a:t>vars</a:t>
            </a:r>
            <a:r>
              <a:rPr lang="en-US" sz="1600" dirty="0"/>
              <a:t>(</a:t>
            </a:r>
            <a:r>
              <a:rPr lang="en-US" sz="1600" dirty="0" err="1"/>
              <a:t>priceFact</a:t>
            </a:r>
            <a:r>
              <a:rPr lang="en-US" sz="1600" dirty="0"/>
              <a:t>))</a:t>
            </a:r>
          </a:p>
        </p:txBody>
      </p:sp>
    </p:spTree>
    <p:extLst>
      <p:ext uri="{BB962C8B-B14F-4D97-AF65-F5344CB8AC3E}">
        <p14:creationId xmlns:p14="http://schemas.microsoft.com/office/powerpoint/2010/main" val="28169507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32D1B-3366-8D4E-8DBE-21A0B805D16E}"/>
              </a:ext>
            </a:extLst>
          </p:cNvPr>
          <p:cNvSpPr>
            <a:spLocks noGrp="1"/>
          </p:cNvSpPr>
          <p:nvPr>
            <p:ph type="title"/>
          </p:nvPr>
        </p:nvSpPr>
        <p:spPr/>
        <p:txBody>
          <a:bodyPr/>
          <a:lstStyle/>
          <a:p>
            <a:r>
              <a:rPr lang="en-US" dirty="0"/>
              <a:t>Categorical and Categorical</a:t>
            </a:r>
          </a:p>
        </p:txBody>
      </p:sp>
      <p:pic>
        <p:nvPicPr>
          <p:cNvPr id="4" name="Picture 3">
            <a:extLst>
              <a:ext uri="{FF2B5EF4-FFF2-40B4-BE49-F238E27FC236}">
                <a16:creationId xmlns:a16="http://schemas.microsoft.com/office/drawing/2014/main" id="{D07916B8-BB33-E841-9662-97555C2FEBF3}"/>
              </a:ext>
            </a:extLst>
          </p:cNvPr>
          <p:cNvPicPr>
            <a:picLocks noChangeAspect="1"/>
          </p:cNvPicPr>
          <p:nvPr/>
        </p:nvPicPr>
        <p:blipFill>
          <a:blip r:embed="rId2"/>
          <a:stretch>
            <a:fillRect/>
          </a:stretch>
        </p:blipFill>
        <p:spPr>
          <a:xfrm>
            <a:off x="2057400" y="3200399"/>
            <a:ext cx="5029200" cy="3503488"/>
          </a:xfrm>
          <a:prstGeom prst="rect">
            <a:avLst/>
          </a:prstGeom>
        </p:spPr>
      </p:pic>
      <p:sp>
        <p:nvSpPr>
          <p:cNvPr id="6" name="Rectangle 5">
            <a:extLst>
              <a:ext uri="{FF2B5EF4-FFF2-40B4-BE49-F238E27FC236}">
                <a16:creationId xmlns:a16="http://schemas.microsoft.com/office/drawing/2014/main" id="{2F4753E2-8192-8946-AFA9-E8E2AC16CF59}"/>
              </a:ext>
            </a:extLst>
          </p:cNvPr>
          <p:cNvSpPr/>
          <p:nvPr/>
        </p:nvSpPr>
        <p:spPr>
          <a:xfrm>
            <a:off x="457200" y="1616164"/>
            <a:ext cx="8229600" cy="1469936"/>
          </a:xfrm>
          <a:prstGeom prst="rect">
            <a:avLst/>
          </a:prstGeom>
        </p:spPr>
        <p:txBody>
          <a:bodyPr wrap="square">
            <a:noAutofit/>
          </a:bodyPr>
          <a:lstStyle/>
          <a:p>
            <a:r>
              <a:rPr lang="en-US" dirty="0"/>
              <a:t>p = diamonds %&gt;% </a:t>
            </a:r>
          </a:p>
          <a:p>
            <a:r>
              <a:rPr lang="en-US" dirty="0"/>
              <a:t>count(</a:t>
            </a:r>
            <a:r>
              <a:rPr lang="en-US" dirty="0" err="1"/>
              <a:t>color,cut</a:t>
            </a:r>
            <a:r>
              <a:rPr lang="en-US" dirty="0"/>
              <a:t>) %&gt;% </a:t>
            </a:r>
          </a:p>
          <a:p>
            <a:r>
              <a:rPr lang="en-US" dirty="0" err="1"/>
              <a:t>ggplot</a:t>
            </a:r>
            <a:r>
              <a:rPr lang="en-US" dirty="0"/>
              <a:t>(</a:t>
            </a:r>
            <a:r>
              <a:rPr lang="en-US" dirty="0" err="1"/>
              <a:t>aes</a:t>
            </a:r>
            <a:r>
              <a:rPr lang="en-US" dirty="0"/>
              <a:t>(x = color, y = cut)) + </a:t>
            </a:r>
          </a:p>
          <a:p>
            <a:r>
              <a:rPr lang="en-US" dirty="0" err="1"/>
              <a:t>geom_tile</a:t>
            </a:r>
            <a:r>
              <a:rPr lang="en-US" dirty="0"/>
              <a:t>(mapping = </a:t>
            </a:r>
            <a:r>
              <a:rPr lang="en-US" dirty="0" err="1"/>
              <a:t>aes</a:t>
            </a:r>
            <a:r>
              <a:rPr lang="en-US" dirty="0"/>
              <a:t>(fill = n))</a:t>
            </a:r>
          </a:p>
          <a:p>
            <a:r>
              <a:rPr lang="en-US" dirty="0" err="1"/>
              <a:t>ggplotly</a:t>
            </a:r>
            <a:r>
              <a:rPr lang="en-US" dirty="0"/>
              <a:t>(p)</a:t>
            </a:r>
          </a:p>
        </p:txBody>
      </p:sp>
    </p:spTree>
    <p:extLst>
      <p:ext uri="{BB962C8B-B14F-4D97-AF65-F5344CB8AC3E}">
        <p14:creationId xmlns:p14="http://schemas.microsoft.com/office/powerpoint/2010/main" val="15469198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32D1B-3366-8D4E-8DBE-21A0B805D16E}"/>
              </a:ext>
            </a:extLst>
          </p:cNvPr>
          <p:cNvSpPr>
            <a:spLocks noGrp="1"/>
          </p:cNvSpPr>
          <p:nvPr>
            <p:ph type="title"/>
          </p:nvPr>
        </p:nvSpPr>
        <p:spPr/>
        <p:txBody>
          <a:bodyPr/>
          <a:lstStyle/>
          <a:p>
            <a:r>
              <a:rPr lang="en-US" dirty="0"/>
              <a:t>Categorical and Categorical</a:t>
            </a:r>
          </a:p>
        </p:txBody>
      </p:sp>
      <p:pic>
        <p:nvPicPr>
          <p:cNvPr id="3" name="Picture 2">
            <a:extLst>
              <a:ext uri="{FF2B5EF4-FFF2-40B4-BE49-F238E27FC236}">
                <a16:creationId xmlns:a16="http://schemas.microsoft.com/office/drawing/2014/main" id="{9BC16DF1-61E0-5447-84AE-48E3BDEAD428}"/>
              </a:ext>
            </a:extLst>
          </p:cNvPr>
          <p:cNvPicPr>
            <a:picLocks noChangeAspect="1"/>
          </p:cNvPicPr>
          <p:nvPr/>
        </p:nvPicPr>
        <p:blipFill>
          <a:blip r:embed="rId2"/>
          <a:stretch>
            <a:fillRect/>
          </a:stretch>
        </p:blipFill>
        <p:spPr>
          <a:xfrm>
            <a:off x="1828800" y="3733800"/>
            <a:ext cx="5486400" cy="3084324"/>
          </a:xfrm>
          <a:prstGeom prst="rect">
            <a:avLst/>
          </a:prstGeom>
        </p:spPr>
      </p:pic>
      <p:sp>
        <p:nvSpPr>
          <p:cNvPr id="6" name="Rectangle 5">
            <a:extLst>
              <a:ext uri="{FF2B5EF4-FFF2-40B4-BE49-F238E27FC236}">
                <a16:creationId xmlns:a16="http://schemas.microsoft.com/office/drawing/2014/main" id="{2F4753E2-8192-8946-AFA9-E8E2AC16CF59}"/>
              </a:ext>
            </a:extLst>
          </p:cNvPr>
          <p:cNvSpPr/>
          <p:nvPr/>
        </p:nvSpPr>
        <p:spPr>
          <a:xfrm>
            <a:off x="457200" y="1616164"/>
            <a:ext cx="8229600" cy="2041436"/>
          </a:xfrm>
          <a:prstGeom prst="rect">
            <a:avLst/>
          </a:prstGeom>
        </p:spPr>
        <p:txBody>
          <a:bodyPr wrap="square">
            <a:noAutofit/>
          </a:bodyPr>
          <a:lstStyle/>
          <a:p>
            <a:r>
              <a:rPr lang="en-US" dirty="0"/>
              <a:t>p = </a:t>
            </a:r>
            <a:r>
              <a:rPr lang="en-US" dirty="0" err="1"/>
              <a:t>fifa</a:t>
            </a:r>
            <a:r>
              <a:rPr lang="en-US" dirty="0"/>
              <a:t> %&gt;% </a:t>
            </a:r>
          </a:p>
          <a:p>
            <a:r>
              <a:rPr lang="en-US" dirty="0"/>
              <a:t>filter(!is.na(</a:t>
            </a:r>
            <a:r>
              <a:rPr lang="en-US" dirty="0" err="1"/>
              <a:t>BallControl</a:t>
            </a:r>
            <a:r>
              <a:rPr lang="en-US" dirty="0"/>
              <a:t>)) %&gt;% </a:t>
            </a:r>
          </a:p>
          <a:p>
            <a:r>
              <a:rPr lang="en-US" dirty="0"/>
              <a:t>mutate(</a:t>
            </a:r>
            <a:r>
              <a:rPr lang="en-US" dirty="0" err="1"/>
              <a:t>BallControlFact</a:t>
            </a:r>
            <a:r>
              <a:rPr lang="en-US" dirty="0"/>
              <a:t> = cut(</a:t>
            </a:r>
            <a:r>
              <a:rPr lang="en-US" dirty="0" err="1"/>
              <a:t>BallControl</a:t>
            </a:r>
            <a:r>
              <a:rPr lang="en-US" dirty="0"/>
              <a:t>, breaks = c(0,30,60,90,100), labels = c("Very Low", "Low", "Medium", "High"))) %&gt;% </a:t>
            </a:r>
          </a:p>
          <a:p>
            <a:r>
              <a:rPr lang="en-US" dirty="0"/>
              <a:t>count(Position, </a:t>
            </a:r>
            <a:r>
              <a:rPr lang="en-US" dirty="0" err="1"/>
              <a:t>BallControlFact</a:t>
            </a:r>
            <a:r>
              <a:rPr lang="en-US" dirty="0"/>
              <a:t>) %&gt;% </a:t>
            </a:r>
          </a:p>
          <a:p>
            <a:r>
              <a:rPr lang="en-US" dirty="0" err="1"/>
              <a:t>ggplot</a:t>
            </a:r>
            <a:r>
              <a:rPr lang="en-US" dirty="0"/>
              <a:t>(</a:t>
            </a:r>
            <a:r>
              <a:rPr lang="en-US" dirty="0" err="1"/>
              <a:t>aes</a:t>
            </a:r>
            <a:r>
              <a:rPr lang="en-US" dirty="0"/>
              <a:t>(x = Position, </a:t>
            </a:r>
            <a:r>
              <a:rPr lang="en-US" dirty="0" err="1"/>
              <a:t>BallControlFact</a:t>
            </a:r>
            <a:r>
              <a:rPr lang="en-US" dirty="0"/>
              <a:t>)) + </a:t>
            </a:r>
            <a:r>
              <a:rPr lang="en-US" dirty="0" err="1"/>
              <a:t>geom_tile</a:t>
            </a:r>
            <a:r>
              <a:rPr lang="en-US" dirty="0"/>
              <a:t>(mapping = </a:t>
            </a:r>
            <a:r>
              <a:rPr lang="en-US" dirty="0" err="1"/>
              <a:t>aes</a:t>
            </a:r>
            <a:r>
              <a:rPr lang="en-US" dirty="0"/>
              <a:t>(fill = n))</a:t>
            </a:r>
          </a:p>
          <a:p>
            <a:r>
              <a:rPr lang="en-US" dirty="0" err="1"/>
              <a:t>ggplotly</a:t>
            </a:r>
            <a:r>
              <a:rPr lang="en-US" dirty="0"/>
              <a:t>(p)</a:t>
            </a:r>
          </a:p>
        </p:txBody>
      </p:sp>
    </p:spTree>
    <p:extLst>
      <p:ext uri="{BB962C8B-B14F-4D97-AF65-F5344CB8AC3E}">
        <p14:creationId xmlns:p14="http://schemas.microsoft.com/office/powerpoint/2010/main" val="22870665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323A2-3966-FC4D-A1A2-D3FB88C1653F}"/>
              </a:ext>
            </a:extLst>
          </p:cNvPr>
          <p:cNvSpPr>
            <a:spLocks noGrp="1"/>
          </p:cNvSpPr>
          <p:nvPr>
            <p:ph type="title"/>
          </p:nvPr>
        </p:nvSpPr>
        <p:spPr/>
        <p:txBody>
          <a:bodyPr/>
          <a:lstStyle/>
          <a:p>
            <a:r>
              <a:rPr lang="en-US" dirty="0"/>
              <a:t>Continuous and Continuous</a:t>
            </a:r>
          </a:p>
        </p:txBody>
      </p:sp>
      <p:pic>
        <p:nvPicPr>
          <p:cNvPr id="3" name="Picture 2">
            <a:extLst>
              <a:ext uri="{FF2B5EF4-FFF2-40B4-BE49-F238E27FC236}">
                <a16:creationId xmlns:a16="http://schemas.microsoft.com/office/drawing/2014/main" id="{8771A3A8-7AB1-D741-9FB4-A29FE8344BE9}"/>
              </a:ext>
            </a:extLst>
          </p:cNvPr>
          <p:cNvPicPr>
            <a:picLocks noChangeAspect="1"/>
          </p:cNvPicPr>
          <p:nvPr/>
        </p:nvPicPr>
        <p:blipFill rotWithShape="1">
          <a:blip r:embed="rId2"/>
          <a:srcRect l="977" t="6392" r="489" b="1524"/>
          <a:stretch/>
        </p:blipFill>
        <p:spPr>
          <a:xfrm>
            <a:off x="1533134" y="2946401"/>
            <a:ext cx="6077732" cy="3822700"/>
          </a:xfrm>
          <a:prstGeom prst="rect">
            <a:avLst/>
          </a:prstGeom>
        </p:spPr>
      </p:pic>
      <p:sp>
        <p:nvSpPr>
          <p:cNvPr id="6" name="Rectangle 5">
            <a:extLst>
              <a:ext uri="{FF2B5EF4-FFF2-40B4-BE49-F238E27FC236}">
                <a16:creationId xmlns:a16="http://schemas.microsoft.com/office/drawing/2014/main" id="{2F4753E2-8192-8946-AFA9-E8E2AC16CF59}"/>
              </a:ext>
            </a:extLst>
          </p:cNvPr>
          <p:cNvSpPr/>
          <p:nvPr/>
        </p:nvSpPr>
        <p:spPr>
          <a:xfrm>
            <a:off x="457200" y="1616164"/>
            <a:ext cx="8229600" cy="1203236"/>
          </a:xfrm>
          <a:prstGeom prst="rect">
            <a:avLst/>
          </a:prstGeom>
        </p:spPr>
        <p:txBody>
          <a:bodyPr wrap="square">
            <a:noAutofit/>
          </a:bodyPr>
          <a:lstStyle/>
          <a:p>
            <a:r>
              <a:rPr lang="en-US" dirty="0"/>
              <a:t>mpg %&gt;% </a:t>
            </a:r>
            <a:r>
              <a:rPr lang="en-US" dirty="0" err="1"/>
              <a:t>ggplot</a:t>
            </a:r>
            <a:r>
              <a:rPr lang="en-US" dirty="0"/>
              <a:t>(</a:t>
            </a:r>
            <a:r>
              <a:rPr lang="en-US" dirty="0" err="1"/>
              <a:t>aes</a:t>
            </a:r>
            <a:r>
              <a:rPr lang="en-US" dirty="0"/>
              <a:t>(x = </a:t>
            </a:r>
            <a:r>
              <a:rPr lang="en-US" dirty="0" err="1"/>
              <a:t>hwy</a:t>
            </a:r>
            <a:r>
              <a:rPr lang="en-US" dirty="0"/>
              <a:t>, y = </a:t>
            </a:r>
            <a:r>
              <a:rPr lang="en-US" dirty="0" err="1"/>
              <a:t>cty</a:t>
            </a:r>
            <a:r>
              <a:rPr lang="en-US" dirty="0"/>
              <a:t>)) + </a:t>
            </a:r>
          </a:p>
          <a:p>
            <a:r>
              <a:rPr lang="en-US" dirty="0" err="1"/>
              <a:t>geom_point</a:t>
            </a:r>
            <a:r>
              <a:rPr lang="en-US" dirty="0"/>
              <a:t>(color = "blue")</a:t>
            </a:r>
          </a:p>
          <a:p>
            <a:r>
              <a:rPr lang="en-US" dirty="0"/>
              <a:t>#note that color is not in an ”</a:t>
            </a:r>
            <a:r>
              <a:rPr lang="en-US" dirty="0" err="1"/>
              <a:t>aes</a:t>
            </a:r>
            <a:r>
              <a:rPr lang="en-US" dirty="0"/>
              <a:t>”</a:t>
            </a:r>
          </a:p>
          <a:p>
            <a:r>
              <a:rPr lang="en-US" dirty="0"/>
              <a:t># function we are setting them manually.</a:t>
            </a:r>
          </a:p>
        </p:txBody>
      </p:sp>
    </p:spTree>
    <p:extLst>
      <p:ext uri="{BB962C8B-B14F-4D97-AF65-F5344CB8AC3E}">
        <p14:creationId xmlns:p14="http://schemas.microsoft.com/office/powerpoint/2010/main" val="4044642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A161E-1F72-244D-8FBE-72305EA1B8A3}"/>
              </a:ext>
            </a:extLst>
          </p:cNvPr>
          <p:cNvSpPr>
            <a:spLocks noGrp="1"/>
          </p:cNvSpPr>
          <p:nvPr>
            <p:ph type="title"/>
          </p:nvPr>
        </p:nvSpPr>
        <p:spPr/>
        <p:txBody>
          <a:bodyPr/>
          <a:lstStyle/>
          <a:p>
            <a:r>
              <a:rPr lang="en-US" dirty="0"/>
              <a:t>Filtering: &amp;, |, !</a:t>
            </a:r>
          </a:p>
        </p:txBody>
      </p:sp>
      <p:pic>
        <p:nvPicPr>
          <p:cNvPr id="3" name="Picture 2">
            <a:extLst>
              <a:ext uri="{FF2B5EF4-FFF2-40B4-BE49-F238E27FC236}">
                <a16:creationId xmlns:a16="http://schemas.microsoft.com/office/drawing/2014/main" id="{2FFF0E6B-9866-DE43-BC38-C4BD1C471D87}"/>
              </a:ext>
            </a:extLst>
          </p:cNvPr>
          <p:cNvPicPr>
            <a:picLocks noChangeAspect="1"/>
          </p:cNvPicPr>
          <p:nvPr/>
        </p:nvPicPr>
        <p:blipFill>
          <a:blip r:embed="rId2"/>
          <a:stretch>
            <a:fillRect/>
          </a:stretch>
        </p:blipFill>
        <p:spPr>
          <a:xfrm>
            <a:off x="1288279" y="2247275"/>
            <a:ext cx="6567442" cy="1830099"/>
          </a:xfrm>
          <a:prstGeom prst="rect">
            <a:avLst/>
          </a:prstGeom>
        </p:spPr>
      </p:pic>
      <p:pic>
        <p:nvPicPr>
          <p:cNvPr id="6" name="Picture 5">
            <a:extLst>
              <a:ext uri="{FF2B5EF4-FFF2-40B4-BE49-F238E27FC236}">
                <a16:creationId xmlns:a16="http://schemas.microsoft.com/office/drawing/2014/main" id="{6A859952-F045-4448-895C-B9508B4D6D71}"/>
              </a:ext>
            </a:extLst>
          </p:cNvPr>
          <p:cNvPicPr>
            <a:picLocks noChangeAspect="1"/>
          </p:cNvPicPr>
          <p:nvPr/>
        </p:nvPicPr>
        <p:blipFill>
          <a:blip r:embed="rId3"/>
          <a:stretch>
            <a:fillRect/>
          </a:stretch>
        </p:blipFill>
        <p:spPr>
          <a:xfrm>
            <a:off x="1372453" y="5077648"/>
            <a:ext cx="6399094" cy="1780352"/>
          </a:xfrm>
          <a:prstGeom prst="rect">
            <a:avLst/>
          </a:prstGeom>
        </p:spPr>
      </p:pic>
      <p:sp>
        <p:nvSpPr>
          <p:cNvPr id="24" name="TextBox 23">
            <a:extLst>
              <a:ext uri="{FF2B5EF4-FFF2-40B4-BE49-F238E27FC236}">
                <a16:creationId xmlns:a16="http://schemas.microsoft.com/office/drawing/2014/main" id="{694940BD-3E67-8841-8C85-32F9CD1F8257}"/>
              </a:ext>
            </a:extLst>
          </p:cNvPr>
          <p:cNvSpPr txBox="1"/>
          <p:nvPr/>
        </p:nvSpPr>
        <p:spPr>
          <a:xfrm>
            <a:off x="457200" y="1524000"/>
            <a:ext cx="8229600" cy="723275"/>
          </a:xfrm>
          <a:prstGeom prst="rect">
            <a:avLst/>
          </a:prstGeom>
          <a:noFill/>
        </p:spPr>
        <p:txBody>
          <a:bodyPr wrap="square" rtlCol="0">
            <a:noAutofit/>
          </a:bodyPr>
          <a:lstStyle/>
          <a:p>
            <a:pPr>
              <a:spcBef>
                <a:spcPts val="600"/>
              </a:spcBef>
            </a:pPr>
            <a:r>
              <a:rPr lang="en-US" dirty="0"/>
              <a:t>Assume we would like to keep all the </a:t>
            </a:r>
            <a:r>
              <a:rPr lang="en-US" dirty="0" err="1"/>
              <a:t>suvs</a:t>
            </a:r>
            <a:r>
              <a:rPr lang="en-US" dirty="0"/>
              <a:t> with city mpg greater than 17 mpg.</a:t>
            </a:r>
          </a:p>
          <a:p>
            <a:pPr>
              <a:spcBef>
                <a:spcPts val="600"/>
              </a:spcBef>
            </a:pPr>
            <a:r>
              <a:rPr lang="en-US" dirty="0"/>
              <a:t>mpg %&gt;% filter(class == "</a:t>
            </a:r>
            <a:r>
              <a:rPr lang="en-US" dirty="0" err="1"/>
              <a:t>suv</a:t>
            </a:r>
            <a:r>
              <a:rPr lang="en-US" dirty="0"/>
              <a:t>" &amp; </a:t>
            </a:r>
            <a:r>
              <a:rPr lang="en-US" dirty="0" err="1"/>
              <a:t>cty</a:t>
            </a:r>
            <a:r>
              <a:rPr lang="en-US" dirty="0"/>
              <a:t> &gt; 17)</a:t>
            </a:r>
          </a:p>
        </p:txBody>
      </p:sp>
      <p:sp>
        <p:nvSpPr>
          <p:cNvPr id="25" name="TextBox 24">
            <a:extLst>
              <a:ext uri="{FF2B5EF4-FFF2-40B4-BE49-F238E27FC236}">
                <a16:creationId xmlns:a16="http://schemas.microsoft.com/office/drawing/2014/main" id="{694940BD-3E67-8841-8C85-32F9CD1F8257}"/>
              </a:ext>
            </a:extLst>
          </p:cNvPr>
          <p:cNvSpPr txBox="1"/>
          <p:nvPr/>
        </p:nvSpPr>
        <p:spPr>
          <a:xfrm>
            <a:off x="457200" y="4077374"/>
            <a:ext cx="8229600" cy="1000274"/>
          </a:xfrm>
          <a:prstGeom prst="rect">
            <a:avLst/>
          </a:prstGeom>
          <a:noFill/>
        </p:spPr>
        <p:txBody>
          <a:bodyPr wrap="square" rtlCol="0">
            <a:noAutofit/>
          </a:bodyPr>
          <a:lstStyle/>
          <a:p>
            <a:pPr>
              <a:spcBef>
                <a:spcPts val="600"/>
              </a:spcBef>
            </a:pPr>
            <a:r>
              <a:rPr lang="en-US" dirty="0"/>
              <a:t>Or assume we would like to keep all the </a:t>
            </a:r>
            <a:r>
              <a:rPr lang="en-US" dirty="0" err="1"/>
              <a:t>suvs</a:t>
            </a:r>
            <a:r>
              <a:rPr lang="en-US" dirty="0"/>
              <a:t> with city mpg greater than 13 </a:t>
            </a:r>
            <a:r>
              <a:rPr lang="en-US" b="1" dirty="0"/>
              <a:t>or</a:t>
            </a:r>
            <a:r>
              <a:rPr lang="en-US" dirty="0"/>
              <a:t> highway mpg &gt; 10.</a:t>
            </a:r>
          </a:p>
          <a:p>
            <a:pPr>
              <a:spcBef>
                <a:spcPts val="600"/>
              </a:spcBef>
            </a:pPr>
            <a:r>
              <a:rPr lang="en-US" dirty="0"/>
              <a:t>mpg %&gt;% filter(class == "</a:t>
            </a:r>
            <a:r>
              <a:rPr lang="en-US" dirty="0" err="1"/>
              <a:t>suv</a:t>
            </a:r>
            <a:r>
              <a:rPr lang="en-US" dirty="0"/>
              <a:t>" &amp; (</a:t>
            </a:r>
            <a:r>
              <a:rPr lang="en-US" dirty="0" err="1"/>
              <a:t>cty</a:t>
            </a:r>
            <a:r>
              <a:rPr lang="en-US" dirty="0"/>
              <a:t> &gt; 13 | </a:t>
            </a:r>
            <a:r>
              <a:rPr lang="en-US" dirty="0" err="1"/>
              <a:t>hwy</a:t>
            </a:r>
            <a:r>
              <a:rPr lang="en-US" dirty="0"/>
              <a:t> &gt; 10))</a:t>
            </a:r>
          </a:p>
        </p:txBody>
      </p:sp>
    </p:spTree>
    <p:extLst>
      <p:ext uri="{BB962C8B-B14F-4D97-AF65-F5344CB8AC3E}">
        <p14:creationId xmlns:p14="http://schemas.microsoft.com/office/powerpoint/2010/main" val="252394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323A2-3966-FC4D-A1A2-D3FB88C1653F}"/>
              </a:ext>
            </a:extLst>
          </p:cNvPr>
          <p:cNvSpPr>
            <a:spLocks noGrp="1"/>
          </p:cNvSpPr>
          <p:nvPr>
            <p:ph type="title"/>
          </p:nvPr>
        </p:nvSpPr>
        <p:spPr/>
        <p:txBody>
          <a:bodyPr/>
          <a:lstStyle/>
          <a:p>
            <a:r>
              <a:rPr lang="en-US" dirty="0"/>
              <a:t>Continuous and Continuous</a:t>
            </a:r>
          </a:p>
        </p:txBody>
      </p:sp>
      <p:sp>
        <p:nvSpPr>
          <p:cNvPr id="6" name="Rectangle 5">
            <a:extLst>
              <a:ext uri="{FF2B5EF4-FFF2-40B4-BE49-F238E27FC236}">
                <a16:creationId xmlns:a16="http://schemas.microsoft.com/office/drawing/2014/main" id="{2F4753E2-8192-8946-AFA9-E8E2AC16CF59}"/>
              </a:ext>
            </a:extLst>
          </p:cNvPr>
          <p:cNvSpPr/>
          <p:nvPr/>
        </p:nvSpPr>
        <p:spPr>
          <a:xfrm>
            <a:off x="457200" y="1616164"/>
            <a:ext cx="8229600" cy="1203236"/>
          </a:xfrm>
          <a:prstGeom prst="rect">
            <a:avLst/>
          </a:prstGeom>
        </p:spPr>
        <p:txBody>
          <a:bodyPr wrap="square">
            <a:noAutofit/>
          </a:bodyPr>
          <a:lstStyle/>
          <a:p>
            <a:r>
              <a:rPr lang="en-US" dirty="0"/>
              <a:t>flights %&gt;% </a:t>
            </a:r>
          </a:p>
          <a:p>
            <a:r>
              <a:rPr lang="en-US" dirty="0" err="1"/>
              <a:t>ggplot</a:t>
            </a:r>
            <a:r>
              <a:rPr lang="en-US" dirty="0"/>
              <a:t>(</a:t>
            </a:r>
            <a:r>
              <a:rPr lang="en-US" dirty="0" err="1"/>
              <a:t>aes</a:t>
            </a:r>
            <a:r>
              <a:rPr lang="en-US" dirty="0"/>
              <a:t>(x = </a:t>
            </a:r>
            <a:r>
              <a:rPr lang="en-US" dirty="0" err="1"/>
              <a:t>dep_delay</a:t>
            </a:r>
            <a:r>
              <a:rPr lang="en-US" dirty="0"/>
              <a:t>, y = </a:t>
            </a:r>
            <a:r>
              <a:rPr lang="en-US" dirty="0" err="1"/>
              <a:t>arr_delay</a:t>
            </a:r>
            <a:r>
              <a:rPr lang="en-US" dirty="0"/>
              <a:t>)) + </a:t>
            </a:r>
          </a:p>
          <a:p>
            <a:r>
              <a:rPr lang="en-US" dirty="0" err="1"/>
              <a:t>geom_boxplot</a:t>
            </a:r>
            <a:r>
              <a:rPr lang="en-US" dirty="0"/>
              <a:t>(mapping = </a:t>
            </a:r>
            <a:r>
              <a:rPr lang="en-US" dirty="0" err="1"/>
              <a:t>aes</a:t>
            </a:r>
            <a:r>
              <a:rPr lang="en-US" dirty="0"/>
              <a:t>(group = </a:t>
            </a:r>
            <a:r>
              <a:rPr lang="en-US" dirty="0" err="1"/>
              <a:t>cut_width</a:t>
            </a:r>
            <a:r>
              <a:rPr lang="en-US" dirty="0"/>
              <a:t>(dep_delay,50)))+ </a:t>
            </a:r>
          </a:p>
          <a:p>
            <a:r>
              <a:rPr lang="en-US" dirty="0" err="1"/>
              <a:t>xlim</a:t>
            </a:r>
            <a:r>
              <a:rPr lang="en-US" dirty="0"/>
              <a:t>(c(0,700))</a:t>
            </a:r>
          </a:p>
        </p:txBody>
      </p:sp>
      <p:pic>
        <p:nvPicPr>
          <p:cNvPr id="7" name="Picture 6">
            <a:extLst>
              <a:ext uri="{FF2B5EF4-FFF2-40B4-BE49-F238E27FC236}">
                <a16:creationId xmlns:a16="http://schemas.microsoft.com/office/drawing/2014/main" id="{45F0AC14-A589-764B-97A6-20ADDF74C94D}"/>
              </a:ext>
            </a:extLst>
          </p:cNvPr>
          <p:cNvPicPr>
            <a:picLocks noChangeAspect="1"/>
          </p:cNvPicPr>
          <p:nvPr/>
        </p:nvPicPr>
        <p:blipFill>
          <a:blip r:embed="rId2"/>
          <a:stretch>
            <a:fillRect/>
          </a:stretch>
        </p:blipFill>
        <p:spPr>
          <a:xfrm>
            <a:off x="1680967" y="2946401"/>
            <a:ext cx="5782066" cy="3825330"/>
          </a:xfrm>
          <a:prstGeom prst="rect">
            <a:avLst/>
          </a:prstGeom>
        </p:spPr>
      </p:pic>
    </p:spTree>
    <p:extLst>
      <p:ext uri="{BB962C8B-B14F-4D97-AF65-F5344CB8AC3E}">
        <p14:creationId xmlns:p14="http://schemas.microsoft.com/office/powerpoint/2010/main" val="16303568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323A2-3966-FC4D-A1A2-D3FB88C1653F}"/>
              </a:ext>
            </a:extLst>
          </p:cNvPr>
          <p:cNvSpPr>
            <a:spLocks noGrp="1"/>
          </p:cNvSpPr>
          <p:nvPr>
            <p:ph type="title"/>
          </p:nvPr>
        </p:nvSpPr>
        <p:spPr/>
        <p:txBody>
          <a:bodyPr/>
          <a:lstStyle/>
          <a:p>
            <a:r>
              <a:rPr lang="en-US" sz="3400" dirty="0"/>
              <a:t>Continuous, Continuous, and Categorical</a:t>
            </a:r>
          </a:p>
        </p:txBody>
      </p:sp>
      <p:pic>
        <p:nvPicPr>
          <p:cNvPr id="4" name="Picture 3">
            <a:extLst>
              <a:ext uri="{FF2B5EF4-FFF2-40B4-BE49-F238E27FC236}">
                <a16:creationId xmlns:a16="http://schemas.microsoft.com/office/drawing/2014/main" id="{2416EB3D-C073-DB40-9704-2F0A7F4B9882}"/>
              </a:ext>
            </a:extLst>
          </p:cNvPr>
          <p:cNvPicPr>
            <a:picLocks noChangeAspect="1"/>
          </p:cNvPicPr>
          <p:nvPr/>
        </p:nvPicPr>
        <p:blipFill rotWithShape="1">
          <a:blip r:embed="rId2"/>
          <a:srcRect l="2445" t="5555" r="3161" b="2778"/>
          <a:stretch/>
        </p:blipFill>
        <p:spPr>
          <a:xfrm>
            <a:off x="1371600" y="2530563"/>
            <a:ext cx="6400800" cy="4105913"/>
          </a:xfrm>
          <a:prstGeom prst="rect">
            <a:avLst/>
          </a:prstGeom>
        </p:spPr>
      </p:pic>
      <p:sp>
        <p:nvSpPr>
          <p:cNvPr id="6" name="Rectangle 5">
            <a:extLst>
              <a:ext uri="{FF2B5EF4-FFF2-40B4-BE49-F238E27FC236}">
                <a16:creationId xmlns:a16="http://schemas.microsoft.com/office/drawing/2014/main" id="{2F4753E2-8192-8946-AFA9-E8E2AC16CF59}"/>
              </a:ext>
            </a:extLst>
          </p:cNvPr>
          <p:cNvSpPr/>
          <p:nvPr/>
        </p:nvSpPr>
        <p:spPr>
          <a:xfrm>
            <a:off x="457200" y="1616164"/>
            <a:ext cx="8229600" cy="669836"/>
          </a:xfrm>
          <a:prstGeom prst="rect">
            <a:avLst/>
          </a:prstGeom>
        </p:spPr>
        <p:txBody>
          <a:bodyPr wrap="square">
            <a:noAutofit/>
          </a:bodyPr>
          <a:lstStyle/>
          <a:p>
            <a:r>
              <a:rPr lang="en-US" dirty="0"/>
              <a:t>mpg %&gt;% </a:t>
            </a:r>
            <a:r>
              <a:rPr lang="en-US" dirty="0" err="1"/>
              <a:t>ggplot</a:t>
            </a:r>
            <a:r>
              <a:rPr lang="en-US" dirty="0"/>
              <a:t>(</a:t>
            </a:r>
            <a:r>
              <a:rPr lang="en-US" dirty="0" err="1"/>
              <a:t>aes</a:t>
            </a:r>
            <a:r>
              <a:rPr lang="en-US" dirty="0"/>
              <a:t>(x = </a:t>
            </a:r>
            <a:r>
              <a:rPr lang="en-US" dirty="0" err="1"/>
              <a:t>displ</a:t>
            </a:r>
            <a:r>
              <a:rPr lang="en-US" dirty="0"/>
              <a:t>, y = </a:t>
            </a:r>
            <a:r>
              <a:rPr lang="en-US" dirty="0" err="1"/>
              <a:t>cty</a:t>
            </a:r>
            <a:r>
              <a:rPr lang="en-US" dirty="0"/>
              <a:t>)) + </a:t>
            </a:r>
          </a:p>
          <a:p>
            <a:r>
              <a:rPr lang="en-US" dirty="0" err="1"/>
              <a:t>geom_point</a:t>
            </a:r>
            <a:r>
              <a:rPr lang="en-US" dirty="0"/>
              <a:t>(color = class)</a:t>
            </a:r>
          </a:p>
        </p:txBody>
      </p:sp>
    </p:spTree>
    <p:extLst>
      <p:ext uri="{BB962C8B-B14F-4D97-AF65-F5344CB8AC3E}">
        <p14:creationId xmlns:p14="http://schemas.microsoft.com/office/powerpoint/2010/main" val="24916892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5A838-83A1-154F-9066-296742495D62}"/>
              </a:ext>
            </a:extLst>
          </p:cNvPr>
          <p:cNvSpPr>
            <a:spLocks noGrp="1"/>
          </p:cNvSpPr>
          <p:nvPr>
            <p:ph type="title"/>
          </p:nvPr>
        </p:nvSpPr>
        <p:spPr/>
        <p:txBody>
          <a:bodyPr/>
          <a:lstStyle/>
          <a:p>
            <a:r>
              <a:rPr lang="en-US" dirty="0"/>
              <a:t>All at Once</a:t>
            </a:r>
          </a:p>
        </p:txBody>
      </p:sp>
      <p:pic>
        <p:nvPicPr>
          <p:cNvPr id="7" name="Picture 6">
            <a:extLst>
              <a:ext uri="{FF2B5EF4-FFF2-40B4-BE49-F238E27FC236}">
                <a16:creationId xmlns:a16="http://schemas.microsoft.com/office/drawing/2014/main" id="{BDC93944-FD9E-5F4D-9BFA-A4239EAA8A85}"/>
              </a:ext>
            </a:extLst>
          </p:cNvPr>
          <p:cNvPicPr>
            <a:picLocks noChangeAspect="1"/>
          </p:cNvPicPr>
          <p:nvPr/>
        </p:nvPicPr>
        <p:blipFill>
          <a:blip r:embed="rId2"/>
          <a:stretch>
            <a:fillRect/>
          </a:stretch>
        </p:blipFill>
        <p:spPr>
          <a:xfrm>
            <a:off x="2382662" y="2667000"/>
            <a:ext cx="4378677" cy="4022636"/>
          </a:xfrm>
          <a:prstGeom prst="rect">
            <a:avLst/>
          </a:prstGeom>
        </p:spPr>
      </p:pic>
      <p:sp>
        <p:nvSpPr>
          <p:cNvPr id="8" name="Rectangle 7">
            <a:extLst>
              <a:ext uri="{FF2B5EF4-FFF2-40B4-BE49-F238E27FC236}">
                <a16:creationId xmlns:a16="http://schemas.microsoft.com/office/drawing/2014/main" id="{2F4753E2-8192-8946-AFA9-E8E2AC16CF59}"/>
              </a:ext>
            </a:extLst>
          </p:cNvPr>
          <p:cNvSpPr/>
          <p:nvPr/>
        </p:nvSpPr>
        <p:spPr>
          <a:xfrm>
            <a:off x="457200" y="1616164"/>
            <a:ext cx="8229600" cy="974636"/>
          </a:xfrm>
          <a:prstGeom prst="rect">
            <a:avLst/>
          </a:prstGeom>
        </p:spPr>
        <p:txBody>
          <a:bodyPr wrap="square">
            <a:noAutofit/>
          </a:bodyPr>
          <a:lstStyle/>
          <a:p>
            <a:r>
              <a:rPr lang="en-US" dirty="0"/>
              <a:t>mpg %&gt;% </a:t>
            </a:r>
          </a:p>
          <a:p>
            <a:r>
              <a:rPr lang="en-US" dirty="0"/>
              <a:t>select(</a:t>
            </a:r>
            <a:r>
              <a:rPr lang="en-US" dirty="0" err="1"/>
              <a:t>displ</a:t>
            </a:r>
            <a:r>
              <a:rPr lang="en-US" dirty="0"/>
              <a:t>, </a:t>
            </a:r>
            <a:r>
              <a:rPr lang="en-US" dirty="0" err="1"/>
              <a:t>hwy</a:t>
            </a:r>
            <a:r>
              <a:rPr lang="en-US" dirty="0"/>
              <a:t>, class) %&gt;% </a:t>
            </a:r>
          </a:p>
          <a:p>
            <a:r>
              <a:rPr lang="en-US" dirty="0" err="1"/>
              <a:t>ggpairs</a:t>
            </a:r>
            <a:r>
              <a:rPr lang="en-US" dirty="0"/>
              <a:t>(</a:t>
            </a:r>
            <a:r>
              <a:rPr lang="en-US" dirty="0" err="1"/>
              <a:t>aes</a:t>
            </a:r>
            <a:r>
              <a:rPr lang="en-US" dirty="0"/>
              <a:t>(color = class))</a:t>
            </a:r>
          </a:p>
        </p:txBody>
      </p:sp>
    </p:spTree>
    <p:extLst>
      <p:ext uri="{BB962C8B-B14F-4D97-AF65-F5344CB8AC3E}">
        <p14:creationId xmlns:p14="http://schemas.microsoft.com/office/powerpoint/2010/main" val="30488162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2209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p:txBody>
          <a:bodyPr/>
          <a:lstStyle/>
          <a:p>
            <a:r>
              <a:rPr lang="en-US" dirty="0"/>
              <a:t>Example | Diamonds</a:t>
            </a:r>
          </a:p>
        </p:txBody>
      </p:sp>
      <p:sp>
        <p:nvSpPr>
          <p:cNvPr id="21" name="Subtitle 20"/>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767476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748F-63BA-C347-9F40-3C74365A279F}"/>
              </a:ext>
            </a:extLst>
          </p:cNvPr>
          <p:cNvSpPr>
            <a:spLocks noGrp="1"/>
          </p:cNvSpPr>
          <p:nvPr>
            <p:ph type="title"/>
          </p:nvPr>
        </p:nvSpPr>
        <p:spPr/>
        <p:txBody>
          <a:bodyPr/>
          <a:lstStyle/>
          <a:p>
            <a:r>
              <a:rPr lang="en-US" dirty="0"/>
              <a:t>EDA | A Review</a:t>
            </a:r>
          </a:p>
        </p:txBody>
      </p:sp>
      <p:sp>
        <p:nvSpPr>
          <p:cNvPr id="3" name="Content Placeholder 2">
            <a:extLst>
              <a:ext uri="{FF2B5EF4-FFF2-40B4-BE49-F238E27FC236}">
                <a16:creationId xmlns:a16="http://schemas.microsoft.com/office/drawing/2014/main" id="{89B72169-C284-8D47-B8C3-4CCB8B99E1D5}"/>
              </a:ext>
            </a:extLst>
          </p:cNvPr>
          <p:cNvSpPr>
            <a:spLocks noGrp="1"/>
          </p:cNvSpPr>
          <p:nvPr>
            <p:ph idx="1"/>
          </p:nvPr>
        </p:nvSpPr>
        <p:spPr/>
        <p:txBody>
          <a:bodyPr/>
          <a:lstStyle/>
          <a:p>
            <a:r>
              <a:rPr lang="en-US" dirty="0"/>
              <a:t>Remember, EDA is a creative process that is driven by your questions.</a:t>
            </a:r>
          </a:p>
          <a:p>
            <a:r>
              <a:rPr lang="en-US" dirty="0"/>
              <a:t>It is not a formal process.</a:t>
            </a:r>
          </a:p>
          <a:p>
            <a:r>
              <a:rPr lang="en-US" dirty="0"/>
              <a:t>You should investigate every idea that occurs to you.</a:t>
            </a:r>
          </a:p>
          <a:p>
            <a:r>
              <a:rPr lang="en-US" dirty="0"/>
              <a:t>Each data scientist’s specific EDA on a given dataset is likely to be different.</a:t>
            </a:r>
          </a:p>
        </p:txBody>
      </p:sp>
    </p:spTree>
    <p:extLst>
      <p:ext uri="{BB962C8B-B14F-4D97-AF65-F5344CB8AC3E}">
        <p14:creationId xmlns:p14="http://schemas.microsoft.com/office/powerpoint/2010/main" val="14589518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748F-63BA-C347-9F40-3C74365A279F}"/>
              </a:ext>
            </a:extLst>
          </p:cNvPr>
          <p:cNvSpPr>
            <a:spLocks noGrp="1"/>
          </p:cNvSpPr>
          <p:nvPr>
            <p:ph type="title"/>
          </p:nvPr>
        </p:nvSpPr>
        <p:spPr/>
        <p:txBody>
          <a:bodyPr>
            <a:noAutofit/>
          </a:bodyPr>
          <a:lstStyle/>
          <a:p>
            <a:r>
              <a:rPr lang="en-US" dirty="0"/>
              <a:t>EDA | Diamonds</a:t>
            </a:r>
          </a:p>
        </p:txBody>
      </p:sp>
      <p:sp>
        <p:nvSpPr>
          <p:cNvPr id="3" name="Content Placeholder 2">
            <a:extLst>
              <a:ext uri="{FF2B5EF4-FFF2-40B4-BE49-F238E27FC236}">
                <a16:creationId xmlns:a16="http://schemas.microsoft.com/office/drawing/2014/main" id="{89B72169-C284-8D47-B8C3-4CCB8B99E1D5}"/>
              </a:ext>
            </a:extLst>
          </p:cNvPr>
          <p:cNvSpPr>
            <a:spLocks noGrp="1"/>
          </p:cNvSpPr>
          <p:nvPr>
            <p:ph idx="1"/>
          </p:nvPr>
        </p:nvSpPr>
        <p:spPr>
          <a:xfrm>
            <a:off x="457200" y="1600200"/>
            <a:ext cx="4114800" cy="1295400"/>
          </a:xfrm>
        </p:spPr>
        <p:txBody>
          <a:bodyPr>
            <a:noAutofit/>
          </a:bodyPr>
          <a:lstStyle/>
          <a:p>
            <a:pPr marL="0" indent="0">
              <a:buNone/>
            </a:pPr>
            <a:r>
              <a:rPr lang="en-US" sz="2000" dirty="0"/>
              <a:t>Let’s start by plotting the data… this is always a good (and recommended) place to start.</a:t>
            </a:r>
          </a:p>
        </p:txBody>
      </p:sp>
      <p:pic>
        <p:nvPicPr>
          <p:cNvPr id="4" name="Picture 3">
            <a:extLst>
              <a:ext uri="{FF2B5EF4-FFF2-40B4-BE49-F238E27FC236}">
                <a16:creationId xmlns:a16="http://schemas.microsoft.com/office/drawing/2014/main" id="{5CAB6BC0-794A-6A43-A20F-EFC844B6761A}"/>
              </a:ext>
            </a:extLst>
          </p:cNvPr>
          <p:cNvPicPr>
            <a:picLocks noChangeAspect="1"/>
          </p:cNvPicPr>
          <p:nvPr/>
        </p:nvPicPr>
        <p:blipFill>
          <a:blip r:embed="rId2"/>
          <a:stretch>
            <a:fillRect/>
          </a:stretch>
        </p:blipFill>
        <p:spPr>
          <a:xfrm>
            <a:off x="4649146" y="1600200"/>
            <a:ext cx="4037654" cy="2895600"/>
          </a:xfrm>
          <a:prstGeom prst="rect">
            <a:avLst/>
          </a:prstGeom>
        </p:spPr>
      </p:pic>
      <p:sp>
        <p:nvSpPr>
          <p:cNvPr id="5" name="Rectangle 4">
            <a:extLst>
              <a:ext uri="{FF2B5EF4-FFF2-40B4-BE49-F238E27FC236}">
                <a16:creationId xmlns:a16="http://schemas.microsoft.com/office/drawing/2014/main" id="{7A4F59A3-6305-1F42-8562-5B484C1780CF}"/>
              </a:ext>
            </a:extLst>
          </p:cNvPr>
          <p:cNvSpPr/>
          <p:nvPr/>
        </p:nvSpPr>
        <p:spPr>
          <a:xfrm>
            <a:off x="457200" y="3011424"/>
            <a:ext cx="4114800" cy="950976"/>
          </a:xfrm>
          <a:prstGeom prst="rect">
            <a:avLst/>
          </a:prstGeom>
        </p:spPr>
        <p:txBody>
          <a:bodyPr>
            <a:noAutofit/>
          </a:bodyPr>
          <a:lstStyle/>
          <a:p>
            <a:r>
              <a:rPr lang="en-US" dirty="0"/>
              <a:t>diamonds %&gt;%</a:t>
            </a:r>
          </a:p>
          <a:p>
            <a:r>
              <a:rPr lang="en-US" dirty="0"/>
              <a:t>select(price, carat, cut) %&gt;%</a:t>
            </a:r>
          </a:p>
          <a:p>
            <a:r>
              <a:rPr lang="en-US" dirty="0" err="1"/>
              <a:t>ggpairs</a:t>
            </a:r>
            <a:r>
              <a:rPr lang="en-US" dirty="0"/>
              <a:t>(mapping = </a:t>
            </a:r>
            <a:r>
              <a:rPr lang="en-US" dirty="0" err="1"/>
              <a:t>aes</a:t>
            </a:r>
            <a:r>
              <a:rPr lang="en-US" dirty="0"/>
              <a:t>(color = cut))</a:t>
            </a:r>
          </a:p>
        </p:txBody>
      </p:sp>
      <p:sp>
        <p:nvSpPr>
          <p:cNvPr id="6" name="TextBox 5">
            <a:extLst>
              <a:ext uri="{FF2B5EF4-FFF2-40B4-BE49-F238E27FC236}">
                <a16:creationId xmlns:a16="http://schemas.microsoft.com/office/drawing/2014/main" id="{7AFDE55C-2B33-3748-8FB3-B7C20C93BB4E}"/>
              </a:ext>
            </a:extLst>
          </p:cNvPr>
          <p:cNvSpPr txBox="1"/>
          <p:nvPr/>
        </p:nvSpPr>
        <p:spPr>
          <a:xfrm>
            <a:off x="457200" y="4078223"/>
            <a:ext cx="4114800" cy="1208023"/>
          </a:xfrm>
          <a:prstGeom prst="rect">
            <a:avLst/>
          </a:prstGeom>
          <a:noFill/>
        </p:spPr>
        <p:txBody>
          <a:bodyPr wrap="square" rtlCol="0">
            <a:noAutofit/>
          </a:bodyPr>
          <a:lstStyle/>
          <a:p>
            <a:r>
              <a:rPr lang="en-US" b="1" dirty="0"/>
              <a:t>Question 1 arises instantly!:</a:t>
            </a:r>
          </a:p>
          <a:p>
            <a:r>
              <a:rPr lang="en-US" b="1" dirty="0"/>
              <a:t>Fair looks to have the highest median price and ideal looks to have the lowest! Why?</a:t>
            </a:r>
          </a:p>
        </p:txBody>
      </p:sp>
      <p:sp>
        <p:nvSpPr>
          <p:cNvPr id="7" name="Rectangle 6">
            <a:extLst>
              <a:ext uri="{FF2B5EF4-FFF2-40B4-BE49-F238E27FC236}">
                <a16:creationId xmlns:a16="http://schemas.microsoft.com/office/drawing/2014/main" id="{69EE98F8-FB46-9B43-84AB-3A7EBA8BC2B3}"/>
              </a:ext>
            </a:extLst>
          </p:cNvPr>
          <p:cNvSpPr/>
          <p:nvPr/>
        </p:nvSpPr>
        <p:spPr>
          <a:xfrm>
            <a:off x="457200" y="5402069"/>
            <a:ext cx="4114800" cy="922531"/>
          </a:xfrm>
          <a:prstGeom prst="rect">
            <a:avLst/>
          </a:prstGeom>
        </p:spPr>
        <p:txBody>
          <a:bodyPr>
            <a:noAutofit/>
          </a:bodyPr>
          <a:lstStyle/>
          <a:p>
            <a:r>
              <a:rPr lang="en-US" dirty="0"/>
              <a:t>diamonds %&gt;% </a:t>
            </a:r>
          </a:p>
          <a:p>
            <a:r>
              <a:rPr lang="en-US" dirty="0" err="1"/>
              <a:t>group_by</a:t>
            </a:r>
            <a:r>
              <a:rPr lang="en-US" dirty="0"/>
              <a:t>(cut) %&gt;% </a:t>
            </a:r>
          </a:p>
          <a:p>
            <a:r>
              <a:rPr lang="en-US" dirty="0"/>
              <a:t>summarize(median = median(price))</a:t>
            </a:r>
          </a:p>
        </p:txBody>
      </p:sp>
      <p:pic>
        <p:nvPicPr>
          <p:cNvPr id="9" name="Picture 8">
            <a:extLst>
              <a:ext uri="{FF2B5EF4-FFF2-40B4-BE49-F238E27FC236}">
                <a16:creationId xmlns:a16="http://schemas.microsoft.com/office/drawing/2014/main" id="{69AFB70F-38F0-7641-BA6C-53477D5996AB}"/>
              </a:ext>
            </a:extLst>
          </p:cNvPr>
          <p:cNvPicPr>
            <a:picLocks noChangeAspect="1"/>
          </p:cNvPicPr>
          <p:nvPr/>
        </p:nvPicPr>
        <p:blipFill rotWithShape="1">
          <a:blip r:embed="rId3"/>
          <a:srcRect t="2798"/>
          <a:stretch/>
        </p:blipFill>
        <p:spPr>
          <a:xfrm>
            <a:off x="6781800" y="4780547"/>
            <a:ext cx="1905000" cy="1950647"/>
          </a:xfrm>
          <a:prstGeom prst="rect">
            <a:avLst/>
          </a:prstGeom>
        </p:spPr>
      </p:pic>
    </p:spTree>
    <p:extLst>
      <p:ext uri="{BB962C8B-B14F-4D97-AF65-F5344CB8AC3E}">
        <p14:creationId xmlns:p14="http://schemas.microsoft.com/office/powerpoint/2010/main" val="292336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noAutofit/>
          </a:bodyPr>
          <a:lstStyle/>
          <a:p>
            <a:r>
              <a:rPr lang="en-US" dirty="0"/>
              <a:t>EDA | Diamonds</a:t>
            </a:r>
          </a:p>
        </p:txBody>
      </p:sp>
      <p:sp>
        <p:nvSpPr>
          <p:cNvPr id="5" name="TextBox 4">
            <a:extLst>
              <a:ext uri="{FF2B5EF4-FFF2-40B4-BE49-F238E27FC236}">
                <a16:creationId xmlns:a16="http://schemas.microsoft.com/office/drawing/2014/main" id="{5A4FDEA7-86A1-6842-A326-964FC713CDFC}"/>
              </a:ext>
            </a:extLst>
          </p:cNvPr>
          <p:cNvSpPr txBox="1"/>
          <p:nvPr/>
        </p:nvSpPr>
        <p:spPr>
          <a:xfrm>
            <a:off x="457200" y="1600537"/>
            <a:ext cx="4114800" cy="1200329"/>
          </a:xfrm>
          <a:prstGeom prst="rect">
            <a:avLst/>
          </a:prstGeom>
          <a:noFill/>
        </p:spPr>
        <p:txBody>
          <a:bodyPr wrap="square" rtlCol="0">
            <a:noAutofit/>
          </a:bodyPr>
          <a:lstStyle/>
          <a:p>
            <a:r>
              <a:rPr lang="en-US" b="1" dirty="0"/>
              <a:t>Question 2: (Posed in an effort to answer question 1.)</a:t>
            </a:r>
          </a:p>
          <a:p>
            <a:r>
              <a:rPr lang="en-US" b="1" dirty="0"/>
              <a:t>What is the relationship between cut and carat?</a:t>
            </a:r>
          </a:p>
        </p:txBody>
      </p:sp>
      <p:sp>
        <p:nvSpPr>
          <p:cNvPr id="7" name="TextBox 6">
            <a:extLst>
              <a:ext uri="{FF2B5EF4-FFF2-40B4-BE49-F238E27FC236}">
                <a16:creationId xmlns:a16="http://schemas.microsoft.com/office/drawing/2014/main" id="{EEAA9D4B-B994-064F-8E6C-07D410707BD4}"/>
              </a:ext>
            </a:extLst>
          </p:cNvPr>
          <p:cNvSpPr txBox="1"/>
          <p:nvPr/>
        </p:nvSpPr>
        <p:spPr>
          <a:xfrm>
            <a:off x="457200" y="3029803"/>
            <a:ext cx="4114800" cy="1477328"/>
          </a:xfrm>
          <a:prstGeom prst="rect">
            <a:avLst/>
          </a:prstGeom>
          <a:noFill/>
        </p:spPr>
        <p:txBody>
          <a:bodyPr wrap="square" rtlCol="0">
            <a:noAutofit/>
          </a:bodyPr>
          <a:lstStyle/>
          <a:p>
            <a:r>
              <a:rPr lang="en-US" b="1" dirty="0"/>
              <a:t>Judging from the boxplots and the histograms, it looks like the ideal diamonds have the smallest median carat. Let’s verify:</a:t>
            </a:r>
          </a:p>
        </p:txBody>
      </p:sp>
      <p:pic>
        <p:nvPicPr>
          <p:cNvPr id="9" name="Picture 8">
            <a:extLst>
              <a:ext uri="{FF2B5EF4-FFF2-40B4-BE49-F238E27FC236}">
                <a16:creationId xmlns:a16="http://schemas.microsoft.com/office/drawing/2014/main" id="{5CAB6BC0-794A-6A43-A20F-EFC844B6761A}"/>
              </a:ext>
            </a:extLst>
          </p:cNvPr>
          <p:cNvPicPr>
            <a:picLocks noChangeAspect="1"/>
          </p:cNvPicPr>
          <p:nvPr/>
        </p:nvPicPr>
        <p:blipFill>
          <a:blip r:embed="rId2"/>
          <a:stretch>
            <a:fillRect/>
          </a:stretch>
        </p:blipFill>
        <p:spPr>
          <a:xfrm>
            <a:off x="4649146" y="1600200"/>
            <a:ext cx="4037654" cy="2895600"/>
          </a:xfrm>
          <a:prstGeom prst="rect">
            <a:avLst/>
          </a:prstGeom>
        </p:spPr>
      </p:pic>
      <p:pic>
        <p:nvPicPr>
          <p:cNvPr id="3" name="Picture 2">
            <a:extLst>
              <a:ext uri="{FF2B5EF4-FFF2-40B4-BE49-F238E27FC236}">
                <a16:creationId xmlns:a16="http://schemas.microsoft.com/office/drawing/2014/main" id="{16834209-8671-6742-9751-E7FF3C256BE2}"/>
              </a:ext>
            </a:extLst>
          </p:cNvPr>
          <p:cNvPicPr>
            <a:picLocks noChangeAspect="1"/>
          </p:cNvPicPr>
          <p:nvPr/>
        </p:nvPicPr>
        <p:blipFill>
          <a:blip r:embed="rId3"/>
          <a:stretch>
            <a:fillRect/>
          </a:stretch>
        </p:blipFill>
        <p:spPr>
          <a:xfrm>
            <a:off x="6704068" y="4724400"/>
            <a:ext cx="1816100" cy="1790700"/>
          </a:xfrm>
          <a:prstGeom prst="rect">
            <a:avLst/>
          </a:prstGeom>
        </p:spPr>
      </p:pic>
    </p:spTree>
    <p:extLst>
      <p:ext uri="{BB962C8B-B14F-4D97-AF65-F5344CB8AC3E}">
        <p14:creationId xmlns:p14="http://schemas.microsoft.com/office/powerpoint/2010/main" val="34191971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noAutofit/>
          </a:bodyPr>
          <a:lstStyle/>
          <a:p>
            <a:r>
              <a:rPr lang="en-US" dirty="0"/>
              <a:t>EDA | Diamonds</a:t>
            </a:r>
          </a:p>
        </p:txBody>
      </p:sp>
      <p:sp>
        <p:nvSpPr>
          <p:cNvPr id="3" name="Rectangle 2">
            <a:extLst>
              <a:ext uri="{FF2B5EF4-FFF2-40B4-BE49-F238E27FC236}">
                <a16:creationId xmlns:a16="http://schemas.microsoft.com/office/drawing/2014/main" id="{5BF48152-1458-4B40-86F5-495284F4346F}"/>
              </a:ext>
            </a:extLst>
          </p:cNvPr>
          <p:cNvSpPr/>
          <p:nvPr/>
        </p:nvSpPr>
        <p:spPr>
          <a:xfrm>
            <a:off x="457200" y="4736068"/>
            <a:ext cx="4114800" cy="923330"/>
          </a:xfrm>
          <a:prstGeom prst="rect">
            <a:avLst/>
          </a:prstGeom>
        </p:spPr>
        <p:txBody>
          <a:bodyPr>
            <a:noAutofit/>
          </a:bodyPr>
          <a:lstStyle/>
          <a:p>
            <a:r>
              <a:rPr lang="en-US" dirty="0"/>
              <a:t>diamonds %&gt;%</a:t>
            </a:r>
          </a:p>
          <a:p>
            <a:r>
              <a:rPr lang="en-US" dirty="0" err="1"/>
              <a:t>ggplot</a:t>
            </a:r>
            <a:r>
              <a:rPr lang="en-US" dirty="0"/>
              <a:t>(</a:t>
            </a:r>
            <a:r>
              <a:rPr lang="en-US" dirty="0" err="1"/>
              <a:t>aes</a:t>
            </a:r>
            <a:r>
              <a:rPr lang="en-US" dirty="0"/>
              <a:t>(x = carat, y = price)) + </a:t>
            </a:r>
          </a:p>
          <a:p>
            <a:r>
              <a:rPr lang="en-US" dirty="0" err="1"/>
              <a:t>geom_point</a:t>
            </a:r>
            <a:r>
              <a:rPr lang="en-US" dirty="0"/>
              <a:t>()</a:t>
            </a:r>
          </a:p>
        </p:txBody>
      </p:sp>
      <p:pic>
        <p:nvPicPr>
          <p:cNvPr id="4" name="Picture 3">
            <a:extLst>
              <a:ext uri="{FF2B5EF4-FFF2-40B4-BE49-F238E27FC236}">
                <a16:creationId xmlns:a16="http://schemas.microsoft.com/office/drawing/2014/main" id="{DFB5A1E3-EE09-2449-B5A7-C75E3E5FDEC1}"/>
              </a:ext>
            </a:extLst>
          </p:cNvPr>
          <p:cNvPicPr>
            <a:picLocks noChangeAspect="1"/>
          </p:cNvPicPr>
          <p:nvPr/>
        </p:nvPicPr>
        <p:blipFill>
          <a:blip r:embed="rId2"/>
          <a:stretch>
            <a:fillRect/>
          </a:stretch>
        </p:blipFill>
        <p:spPr>
          <a:xfrm>
            <a:off x="5638800" y="4660900"/>
            <a:ext cx="3048000" cy="2185871"/>
          </a:xfrm>
          <a:prstGeom prst="rect">
            <a:avLst/>
          </a:prstGeom>
        </p:spPr>
      </p:pic>
      <p:sp>
        <p:nvSpPr>
          <p:cNvPr id="9" name="TextBox 8">
            <a:extLst>
              <a:ext uri="{FF2B5EF4-FFF2-40B4-BE49-F238E27FC236}">
                <a16:creationId xmlns:a16="http://schemas.microsoft.com/office/drawing/2014/main" id="{5A4FDEA7-86A1-6842-A326-964FC713CDFC}"/>
              </a:ext>
            </a:extLst>
          </p:cNvPr>
          <p:cNvSpPr txBox="1"/>
          <p:nvPr/>
        </p:nvSpPr>
        <p:spPr>
          <a:xfrm>
            <a:off x="457200" y="1600537"/>
            <a:ext cx="4114800" cy="1200329"/>
          </a:xfrm>
          <a:prstGeom prst="rect">
            <a:avLst/>
          </a:prstGeom>
          <a:noFill/>
        </p:spPr>
        <p:txBody>
          <a:bodyPr wrap="square" rtlCol="0">
            <a:noAutofit/>
          </a:bodyPr>
          <a:lstStyle/>
          <a:p>
            <a:r>
              <a:rPr lang="en-US" b="1" dirty="0"/>
              <a:t>Question 3: (Posed in an effort to answer question 1.)</a:t>
            </a:r>
          </a:p>
          <a:p>
            <a:r>
              <a:rPr lang="en-US" b="1" dirty="0"/>
              <a:t>What is the relationship between price and carat?</a:t>
            </a:r>
          </a:p>
        </p:txBody>
      </p:sp>
      <p:sp>
        <p:nvSpPr>
          <p:cNvPr id="10" name="TextBox 9">
            <a:extLst>
              <a:ext uri="{FF2B5EF4-FFF2-40B4-BE49-F238E27FC236}">
                <a16:creationId xmlns:a16="http://schemas.microsoft.com/office/drawing/2014/main" id="{EEAA9D4B-B994-064F-8E6C-07D410707BD4}"/>
              </a:ext>
            </a:extLst>
          </p:cNvPr>
          <p:cNvSpPr txBox="1"/>
          <p:nvPr/>
        </p:nvSpPr>
        <p:spPr>
          <a:xfrm>
            <a:off x="457200" y="3029803"/>
            <a:ext cx="4114800" cy="1477328"/>
          </a:xfrm>
          <a:prstGeom prst="rect">
            <a:avLst/>
          </a:prstGeom>
          <a:noFill/>
        </p:spPr>
        <p:txBody>
          <a:bodyPr wrap="square" rtlCol="0">
            <a:noAutofit/>
          </a:bodyPr>
          <a:lstStyle/>
          <a:p>
            <a:r>
              <a:rPr lang="en-US" b="1" dirty="0"/>
              <a:t>Judging from the scatterplot of price v. carat, there looks to be a positive relationship between the two. Let’s replot to put carat on the x axis and price on the y axis.</a:t>
            </a:r>
          </a:p>
        </p:txBody>
      </p:sp>
      <p:pic>
        <p:nvPicPr>
          <p:cNvPr id="11" name="Picture 10">
            <a:extLst>
              <a:ext uri="{FF2B5EF4-FFF2-40B4-BE49-F238E27FC236}">
                <a16:creationId xmlns:a16="http://schemas.microsoft.com/office/drawing/2014/main" id="{5CAB6BC0-794A-6A43-A20F-EFC844B6761A}"/>
              </a:ext>
            </a:extLst>
          </p:cNvPr>
          <p:cNvPicPr>
            <a:picLocks noChangeAspect="1"/>
          </p:cNvPicPr>
          <p:nvPr/>
        </p:nvPicPr>
        <p:blipFill>
          <a:blip r:embed="rId3"/>
          <a:stretch>
            <a:fillRect/>
          </a:stretch>
        </p:blipFill>
        <p:spPr>
          <a:xfrm>
            <a:off x="4649146" y="1600200"/>
            <a:ext cx="4037654" cy="2895600"/>
          </a:xfrm>
          <a:prstGeom prst="rect">
            <a:avLst/>
          </a:prstGeom>
        </p:spPr>
      </p:pic>
    </p:spTree>
    <p:extLst>
      <p:ext uri="{BB962C8B-B14F-4D97-AF65-F5344CB8AC3E}">
        <p14:creationId xmlns:p14="http://schemas.microsoft.com/office/powerpoint/2010/main" val="172905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93E70-B085-B649-AD2D-06206028A4D2}"/>
              </a:ext>
            </a:extLst>
          </p:cNvPr>
          <p:cNvSpPr>
            <a:spLocks noGrp="1"/>
          </p:cNvSpPr>
          <p:nvPr>
            <p:ph type="title"/>
          </p:nvPr>
        </p:nvSpPr>
        <p:spPr/>
        <p:txBody>
          <a:bodyPr>
            <a:noAutofit/>
          </a:bodyPr>
          <a:lstStyle/>
          <a:p>
            <a:r>
              <a:rPr lang="en-US" dirty="0"/>
              <a:t>EDA | Diamonds</a:t>
            </a:r>
          </a:p>
        </p:txBody>
      </p:sp>
      <p:sp>
        <p:nvSpPr>
          <p:cNvPr id="7" name="TextBox 6">
            <a:extLst>
              <a:ext uri="{FF2B5EF4-FFF2-40B4-BE49-F238E27FC236}">
                <a16:creationId xmlns:a16="http://schemas.microsoft.com/office/drawing/2014/main" id="{EEAA9D4B-B994-064F-8E6C-07D410707BD4}"/>
              </a:ext>
            </a:extLst>
          </p:cNvPr>
          <p:cNvSpPr txBox="1"/>
          <p:nvPr/>
        </p:nvSpPr>
        <p:spPr>
          <a:xfrm>
            <a:off x="457200" y="3029803"/>
            <a:ext cx="3810000" cy="2308324"/>
          </a:xfrm>
          <a:prstGeom prst="rect">
            <a:avLst/>
          </a:prstGeom>
          <a:noFill/>
        </p:spPr>
        <p:txBody>
          <a:bodyPr wrap="square" rtlCol="0">
            <a:noAutofit/>
          </a:bodyPr>
          <a:lstStyle/>
          <a:p>
            <a:r>
              <a:rPr lang="en-US" b="1" dirty="0"/>
              <a:t>There certainly looks like overwhelming evidence of a positive relationship. We also discovered an odd pattern in the data… this may spawn a new question and new insight. We will stick with our original question for now.</a:t>
            </a:r>
          </a:p>
        </p:txBody>
      </p:sp>
      <p:pic>
        <p:nvPicPr>
          <p:cNvPr id="4" name="Picture 3">
            <a:extLst>
              <a:ext uri="{FF2B5EF4-FFF2-40B4-BE49-F238E27FC236}">
                <a16:creationId xmlns:a16="http://schemas.microsoft.com/office/drawing/2014/main" id="{DFB5A1E3-EE09-2449-B5A7-C75E3E5FDEC1}"/>
              </a:ext>
            </a:extLst>
          </p:cNvPr>
          <p:cNvPicPr>
            <a:picLocks noChangeAspect="1"/>
          </p:cNvPicPr>
          <p:nvPr/>
        </p:nvPicPr>
        <p:blipFill>
          <a:blip r:embed="rId2"/>
          <a:stretch>
            <a:fillRect/>
          </a:stretch>
        </p:blipFill>
        <p:spPr>
          <a:xfrm>
            <a:off x="4330855" y="1600536"/>
            <a:ext cx="4355946" cy="3123863"/>
          </a:xfrm>
          <a:prstGeom prst="rect">
            <a:avLst/>
          </a:prstGeom>
        </p:spPr>
      </p:pic>
      <p:sp>
        <p:nvSpPr>
          <p:cNvPr id="8" name="TextBox 7">
            <a:extLst>
              <a:ext uri="{FF2B5EF4-FFF2-40B4-BE49-F238E27FC236}">
                <a16:creationId xmlns:a16="http://schemas.microsoft.com/office/drawing/2014/main" id="{5A4FDEA7-86A1-6842-A326-964FC713CDFC}"/>
              </a:ext>
            </a:extLst>
          </p:cNvPr>
          <p:cNvSpPr txBox="1"/>
          <p:nvPr/>
        </p:nvSpPr>
        <p:spPr>
          <a:xfrm>
            <a:off x="457200" y="1600537"/>
            <a:ext cx="3810000" cy="1200329"/>
          </a:xfrm>
          <a:prstGeom prst="rect">
            <a:avLst/>
          </a:prstGeom>
          <a:noFill/>
        </p:spPr>
        <p:txBody>
          <a:bodyPr wrap="square" rtlCol="0">
            <a:noAutofit/>
          </a:bodyPr>
          <a:lstStyle/>
          <a:p>
            <a:r>
              <a:rPr lang="en-US" b="1" dirty="0"/>
              <a:t>Question 3: (Posed in an effort to answer question 1.)</a:t>
            </a:r>
          </a:p>
          <a:p>
            <a:r>
              <a:rPr lang="en-US" b="1" dirty="0"/>
              <a:t>What is the relationship between price and carat?</a:t>
            </a:r>
          </a:p>
        </p:txBody>
      </p:sp>
    </p:spTree>
    <p:extLst>
      <p:ext uri="{BB962C8B-B14F-4D97-AF65-F5344CB8AC3E}">
        <p14:creationId xmlns:p14="http://schemas.microsoft.com/office/powerpoint/2010/main" val="21723799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2821</TotalTime>
  <Words>4892</Words>
  <Application>Microsoft Macintosh PowerPoint</Application>
  <PresentationFormat>On-screen Show (4:3)</PresentationFormat>
  <Paragraphs>564</Paragraphs>
  <Slides>106</Slides>
  <Notes>17</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106</vt:i4>
      </vt:variant>
    </vt:vector>
  </HeadingPairs>
  <TitlesOfParts>
    <vt:vector size="110" baseType="lpstr">
      <vt:lpstr>Arial</vt:lpstr>
      <vt:lpstr>Calibri</vt:lpstr>
      <vt:lpstr>Cambria Math</vt:lpstr>
      <vt:lpstr>1_Body Slides</vt:lpstr>
      <vt:lpstr>Data Transformation and  the Grammar of Graphics</vt:lpstr>
      <vt:lpstr>The Data Science Pipeline</vt:lpstr>
      <vt:lpstr>Nouns, Verbs, and Sentences</vt:lpstr>
      <vt:lpstr>PowerPoint Presentation</vt:lpstr>
      <vt:lpstr>Filtering | filter()</vt:lpstr>
      <vt:lpstr>Filter</vt:lpstr>
      <vt:lpstr>Filtering | More Readable Code</vt:lpstr>
      <vt:lpstr>Filtering: &gt;, &gt;=, &lt;, &lt;=, !=</vt:lpstr>
      <vt:lpstr>Filtering: &amp;, |, !</vt:lpstr>
      <vt:lpstr>PowerPoint Presentation</vt:lpstr>
      <vt:lpstr>Missing Values/NA | is.na()</vt:lpstr>
      <vt:lpstr>Missing Values</vt:lpstr>
      <vt:lpstr>Missing Values</vt:lpstr>
      <vt:lpstr>PowerPoint Presentation</vt:lpstr>
      <vt:lpstr>Arranging (Sorting) | arrange()</vt:lpstr>
      <vt:lpstr>arrange() | One Variable</vt:lpstr>
      <vt:lpstr>arrange() | Two Variables</vt:lpstr>
      <vt:lpstr>arrange() | With Missing Values</vt:lpstr>
      <vt:lpstr>PowerPoint Presentation</vt:lpstr>
      <vt:lpstr>Selecting Columns | select()</vt:lpstr>
      <vt:lpstr>select() v. filter()</vt:lpstr>
      <vt:lpstr>select() and plotting</vt:lpstr>
      <vt:lpstr>FIFA Dataset</vt:lpstr>
      <vt:lpstr>FIFA Dataset</vt:lpstr>
      <vt:lpstr>FIFA Dataset</vt:lpstr>
      <vt:lpstr>nycflight13</vt:lpstr>
      <vt:lpstr>PowerPoint Presentation</vt:lpstr>
      <vt:lpstr>Feature Creation | mutate()</vt:lpstr>
      <vt:lpstr>mutate()</vt:lpstr>
      <vt:lpstr>mutate()</vt:lpstr>
      <vt:lpstr>mutate()</vt:lpstr>
      <vt:lpstr>mutate()</vt:lpstr>
      <vt:lpstr>PowerPoint Presentation</vt:lpstr>
      <vt:lpstr>Feature Creation | group_by()</vt:lpstr>
      <vt:lpstr>group_by()</vt:lpstr>
      <vt:lpstr>group_by() with Two Variables</vt:lpstr>
      <vt:lpstr>mpg city example from Statistical Transformation in Chapter 2</vt:lpstr>
      <vt:lpstr>Example: FIFA</vt:lpstr>
      <vt:lpstr>Example: FIFA</vt:lpstr>
      <vt:lpstr>Example: FIFA</vt:lpstr>
      <vt:lpstr>Example: FIFA</vt:lpstr>
      <vt:lpstr>Example: FIFA</vt:lpstr>
      <vt:lpstr>PowerPoint Presentation</vt:lpstr>
      <vt:lpstr>Factors | factor() and cut()</vt:lpstr>
      <vt:lpstr>Factors</vt:lpstr>
      <vt:lpstr>Factors</vt:lpstr>
      <vt:lpstr>Factors</vt:lpstr>
      <vt:lpstr>Factors</vt:lpstr>
      <vt:lpstr>Factors | cut()</vt:lpstr>
      <vt:lpstr>Factor | cut() </vt:lpstr>
      <vt:lpstr>PowerPoint Presentation</vt:lpstr>
      <vt:lpstr>Exploratory Data Analysis (EDA)</vt:lpstr>
      <vt:lpstr>What Is EDA</vt:lpstr>
      <vt:lpstr>Why Do EDA?</vt:lpstr>
      <vt:lpstr>Why Do EDA</vt:lpstr>
      <vt:lpstr>How to Do EDA</vt:lpstr>
      <vt:lpstr>PowerPoint Presentation</vt:lpstr>
      <vt:lpstr>EDA | Visualizing Distributions</vt:lpstr>
      <vt:lpstr>Categorical Variables</vt:lpstr>
      <vt:lpstr>Continuous Variables</vt:lpstr>
      <vt:lpstr>Continuous Variables</vt:lpstr>
      <vt:lpstr>Continuous Variables</vt:lpstr>
      <vt:lpstr>Diamonds</vt:lpstr>
      <vt:lpstr>PowerPoint Presentation</vt:lpstr>
      <vt:lpstr>EDA |  Two Fundamental Parameters</vt:lpstr>
      <vt:lpstr>Center and Spread</vt:lpstr>
      <vt:lpstr>Center and Spread</vt:lpstr>
      <vt:lpstr>PowerPoint Presentation</vt:lpstr>
      <vt:lpstr>EDA | Missing Values</vt:lpstr>
      <vt:lpstr>Missing Values / NA = Not Available </vt:lpstr>
      <vt:lpstr>Missing Value | “” v. NA. v. &lt;NA&gt;</vt:lpstr>
      <vt:lpstr>Missing Value | “” v. NA. v. &lt;NA&gt;</vt:lpstr>
      <vt:lpstr>Missing Values | identify | FIFA</vt:lpstr>
      <vt:lpstr>Missing Values | identify | mpg</vt:lpstr>
      <vt:lpstr>Missing Values | identify | flights</vt:lpstr>
      <vt:lpstr>PowerPoint Presentation</vt:lpstr>
      <vt:lpstr>Outliers and Unusual Values</vt:lpstr>
      <vt:lpstr>Outliers and Unusual Values</vt:lpstr>
      <vt:lpstr>mpg: Outliers and Unusual Values</vt:lpstr>
      <vt:lpstr>Flights: Outliers and Unusual Values</vt:lpstr>
      <vt:lpstr>Diamonds:  Outliers and Unusual Values</vt:lpstr>
      <vt:lpstr>PowerPoint Presentation</vt:lpstr>
      <vt:lpstr>EDA | Covariation</vt:lpstr>
      <vt:lpstr>Categorical and Continuous</vt:lpstr>
      <vt:lpstr>Categorical and Continuous</vt:lpstr>
      <vt:lpstr>Categorical and Continuous</vt:lpstr>
      <vt:lpstr>Categorical and Categorical</vt:lpstr>
      <vt:lpstr>Categorical and Categorical</vt:lpstr>
      <vt:lpstr>Continuous and Continuous</vt:lpstr>
      <vt:lpstr>Continuous and Continuous</vt:lpstr>
      <vt:lpstr>Continuous, Continuous, and Categorical</vt:lpstr>
      <vt:lpstr>All at Once</vt:lpstr>
      <vt:lpstr>PowerPoint Presentation</vt:lpstr>
      <vt:lpstr>Example | Diamonds</vt:lpstr>
      <vt:lpstr>EDA | A Review</vt:lpstr>
      <vt:lpstr>EDA | Diamonds</vt:lpstr>
      <vt:lpstr>EDA | Diamonds</vt:lpstr>
      <vt:lpstr>EDA | Diamonds</vt:lpstr>
      <vt:lpstr>EDA | Diamonds</vt:lpstr>
      <vt:lpstr>EDA | Diamonds</vt:lpstr>
      <vt:lpstr>EDA | Diamonds</vt:lpstr>
      <vt:lpstr>EDA | Diamonds</vt:lpstr>
      <vt:lpstr>EDA | Diamonds</vt:lpstr>
      <vt:lpstr>EDA | Diamonds</vt:lpstr>
      <vt:lpstr>EDA | Diamonds</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Microsoft Office User</cp:lastModifiedBy>
  <cp:revision>324</cp:revision>
  <dcterms:created xsi:type="dcterms:W3CDTF">2016-03-21T14:12:59Z</dcterms:created>
  <dcterms:modified xsi:type="dcterms:W3CDTF">2019-05-01T13:30:59Z</dcterms:modified>
  <cp:category/>
</cp:coreProperties>
</file>